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0" r:id="rId5"/>
  </p:sldMasterIdLst>
  <p:notesMasterIdLst>
    <p:notesMasterId r:id="rId7"/>
  </p:notesMasterIdLst>
  <p:handoutMasterIdLst>
    <p:handoutMasterId r:id="rId8"/>
  </p:handoutMasterIdLst>
  <p:sldIdLst>
    <p:sldId id="403" r:id="rId6"/>
  </p:sldIdLst>
  <p:sldSz cx="9144000" cy="5143500" type="screen16x9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">
          <p15:clr>
            <a:srgbClr val="A4A3A4"/>
          </p15:clr>
        </p15:guide>
        <p15:guide id="2" orient="horz" pos="645">
          <p15:clr>
            <a:srgbClr val="A4A3A4"/>
          </p15:clr>
        </p15:guide>
        <p15:guide id="3" orient="horz" pos="2753">
          <p15:clr>
            <a:srgbClr val="A4A3A4"/>
          </p15:clr>
        </p15:guide>
        <p15:guide id="4" orient="horz" pos="2269">
          <p15:clr>
            <a:srgbClr val="A4A3A4"/>
          </p15:clr>
        </p15:guide>
        <p15:guide id="5" orient="horz" pos="962">
          <p15:clr>
            <a:srgbClr val="A4A3A4"/>
          </p15:clr>
        </p15:guide>
        <p15:guide id="6" orient="horz" pos="1288">
          <p15:clr>
            <a:srgbClr val="A4A3A4"/>
          </p15:clr>
        </p15:guide>
        <p15:guide id="7" orient="horz" pos="1610">
          <p15:clr>
            <a:srgbClr val="A4A3A4"/>
          </p15:clr>
        </p15:guide>
        <p15:guide id="8" orient="horz" pos="1941">
          <p15:clr>
            <a:srgbClr val="A4A3A4"/>
          </p15:clr>
        </p15:guide>
        <p15:guide id="9" orient="horz" pos="2914">
          <p15:clr>
            <a:srgbClr val="A4A3A4"/>
          </p15:clr>
        </p15:guide>
        <p15:guide id="10" orient="horz" pos="2591">
          <p15:clr>
            <a:srgbClr val="A4A3A4"/>
          </p15:clr>
        </p15:guide>
        <p15:guide id="11" pos="4034">
          <p15:clr>
            <a:srgbClr val="A4A3A4"/>
          </p15:clr>
        </p15:guide>
        <p15:guide id="12" pos="1151">
          <p15:clr>
            <a:srgbClr val="A4A3A4"/>
          </p15:clr>
        </p15:guide>
        <p15:guide id="13" pos="291">
          <p15:clr>
            <a:srgbClr val="A4A3A4"/>
          </p15:clr>
        </p15:guide>
        <p15:guide id="14" pos="5469">
          <p15:clr>
            <a:srgbClr val="A4A3A4"/>
          </p15:clr>
        </p15:guide>
        <p15:guide id="15" pos="4608">
          <p15:clr>
            <a:srgbClr val="A4A3A4"/>
          </p15:clr>
        </p15:guide>
        <p15:guide id="16" pos="3454">
          <p15:clr>
            <a:srgbClr val="A4A3A4"/>
          </p15:clr>
        </p15:guide>
        <p15:guide id="17" pos="2879">
          <p15:clr>
            <a:srgbClr val="A4A3A4"/>
          </p15:clr>
        </p15:guide>
        <p15:guide id="18" pos="2302">
          <p15:clr>
            <a:srgbClr val="A4A3A4"/>
          </p15:clr>
        </p15:guide>
        <p15:guide id="19" pos="1724">
          <p15:clr>
            <a:srgbClr val="A4A3A4"/>
          </p15:clr>
        </p15:guide>
        <p15:guide id="20" pos="578">
          <p15:clr>
            <a:srgbClr val="A4A3A4"/>
          </p15:clr>
        </p15:guide>
        <p15:guide id="21" pos="51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at Yildirim" initials="MY" lastIdx="23" clrIdx="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jarke Ebert" initials="BE" lastIdx="4" clrIdx="1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Christopher Edge" initials="CE" lastIdx="12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729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9" autoAdjust="0"/>
    <p:restoredTop sz="94884" autoAdjust="0"/>
  </p:normalViewPr>
  <p:slideViewPr>
    <p:cSldViewPr snapToGrid="0">
      <p:cViewPr varScale="1">
        <p:scale>
          <a:sx n="212" d="100"/>
          <a:sy n="212" d="100"/>
        </p:scale>
        <p:origin x="180" y="564"/>
      </p:cViewPr>
      <p:guideLst>
        <p:guide orient="horz" pos="319"/>
        <p:guide orient="horz" pos="645"/>
        <p:guide orient="horz" pos="2753"/>
        <p:guide orient="horz" pos="2269"/>
        <p:guide orient="horz" pos="962"/>
        <p:guide orient="horz" pos="1288"/>
        <p:guide orient="horz" pos="1610"/>
        <p:guide orient="horz" pos="1941"/>
        <p:guide orient="horz" pos="2914"/>
        <p:guide orient="horz" pos="2591"/>
        <p:guide pos="4034"/>
        <p:guide pos="1151"/>
        <p:guide pos="291"/>
        <p:guide pos="5469"/>
        <p:guide pos="4608"/>
        <p:guide pos="3454"/>
        <p:guide pos="2879"/>
        <p:guide pos="2302"/>
        <p:guide pos="1724"/>
        <p:guide pos="578"/>
        <p:guide pos="51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7451C-3127-9345-B215-375E581185A4}" type="datetimeFigureOut">
              <a:t>2/23/2022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335C2-AFF5-5541-82EE-05BA89BFE7AD}" type="slidenum"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5660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0C4C2-CF67-4705-8C7E-37F3D76E11DA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19878-C735-4833-80BB-BD34E17C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38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3"/>
            <a:ext cx="5438140" cy="4064128"/>
          </a:xfrm>
        </p:spPr>
        <p:txBody>
          <a:bodyPr/>
          <a:lstStyle/>
          <a:p>
            <a:pPr lvl="0"/>
            <a:r>
              <a:rPr lang="en-GB" dirty="0"/>
              <a:t>The optimal outcome for a patient with major depressive disorder (MDD) is a full recovery from the major depressive episode and to never become depressed again.</a:t>
            </a:r>
            <a:r>
              <a:rPr lang="en-GB" baseline="30000" dirty="0"/>
              <a:t>1</a:t>
            </a:r>
            <a:r>
              <a:rPr lang="en-GB" dirty="0"/>
              <a:t> Treatment of MDD is divided into three phases, corresponding to different stages of the illness.</a:t>
            </a:r>
            <a:r>
              <a:rPr lang="en-GB" baseline="30000" dirty="0"/>
              <a:t>2</a:t>
            </a:r>
            <a:r>
              <a:rPr lang="en-GB" dirty="0"/>
              <a:t> Each of these phases has a different treatment goal.</a:t>
            </a:r>
            <a:r>
              <a:rPr lang="en-GB" baseline="30000" dirty="0"/>
              <a:t>2</a:t>
            </a:r>
          </a:p>
          <a:p>
            <a:endParaRPr lang="en-GB" dirty="0"/>
          </a:p>
          <a:p>
            <a:r>
              <a:rPr lang="en-GB" b="1" dirty="0"/>
              <a:t>Acute treatment phase</a:t>
            </a:r>
          </a:p>
          <a:p>
            <a:pPr lvl="0"/>
            <a:r>
              <a:rPr lang="en-GB" dirty="0"/>
              <a:t>‘Acute phase treatment’ of MDD occurs during a major depressive episode; it runs from the initiation of treatment until remission is achieved.</a:t>
            </a:r>
            <a:r>
              <a:rPr lang="en-GB" baseline="30000" dirty="0"/>
              <a:t>3,4</a:t>
            </a:r>
            <a:r>
              <a:rPr lang="en-GB" dirty="0"/>
              <a:t> The goals of acute phase treatment are to achieve remission (removal of symptoms, such that the criteria for a major depressive episode are no longer met), and an improvement in functioning and quality of life.</a:t>
            </a:r>
            <a:r>
              <a:rPr lang="en-GB" baseline="30000" dirty="0"/>
              <a:t>3,5</a:t>
            </a:r>
            <a:r>
              <a:rPr lang="en-GB" dirty="0"/>
              <a:t> Remission is a clinically-meaningful endpoint: patients who achieve remission are less likely to relapse than those who do not achieve remission.</a:t>
            </a:r>
            <a:r>
              <a:rPr lang="en-GB" baseline="30000" dirty="0"/>
              <a:t>6,7</a:t>
            </a:r>
            <a:r>
              <a:rPr lang="en-GB" dirty="0"/>
              <a:t> Response, i.e., a 50% improvement from baseline in a depression rating scale score, is an intermediate treatment goal; it is used to evaluate whether or not a treatment is benefiting the patient.</a:t>
            </a:r>
            <a:r>
              <a:rPr lang="en-GB" baseline="30000" dirty="0"/>
              <a:t>3</a:t>
            </a:r>
          </a:p>
          <a:p>
            <a:endParaRPr lang="en-GB" dirty="0"/>
          </a:p>
          <a:p>
            <a:r>
              <a:rPr lang="en-GB" b="1" dirty="0"/>
              <a:t>Continuation treatment phase</a:t>
            </a:r>
          </a:p>
          <a:p>
            <a:pPr lvl="0"/>
            <a:r>
              <a:rPr lang="en-GB" dirty="0"/>
              <a:t>‘Continuation phase treatment’ of MDD follows on from acute phase treatment, i.e., it starts when remission is achieved.</a:t>
            </a:r>
            <a:r>
              <a:rPr lang="en-GB" baseline="30000" dirty="0"/>
              <a:t>3,4</a:t>
            </a:r>
            <a:r>
              <a:rPr lang="en-GB" dirty="0"/>
              <a:t> The goals of continuation phase treatment are to prevent a relapse (a return of symptoms sufficient to meet the criteria for a major depressive episode) in the vulnerable period immediately following remission, to eliminate any unresolved symptoms, and to restore the patient’s level of psychosocial and occupational functioning – at least to levels seen prior to the current episode and, if possible, to levels seen prior to the onset of MDD.</a:t>
            </a:r>
            <a:r>
              <a:rPr lang="en-GB" baseline="30000" dirty="0"/>
              <a:t>3,5</a:t>
            </a:r>
            <a:r>
              <a:rPr lang="en-GB" dirty="0"/>
              <a:t> Continuation phase treatment continues until recovery is achieved (the end of a major depressive episode).</a:t>
            </a:r>
            <a:r>
              <a:rPr lang="en-GB" baseline="30000" dirty="0"/>
              <a:t>3</a:t>
            </a:r>
            <a:r>
              <a:rPr lang="en-GB" dirty="0"/>
              <a:t> The moment of recovery is difficult to identify in clinical practice.</a:t>
            </a:r>
            <a:r>
              <a:rPr lang="en-GB" baseline="30000" dirty="0"/>
              <a:t>3</a:t>
            </a:r>
          </a:p>
          <a:p>
            <a:endParaRPr lang="en-GB" dirty="0"/>
          </a:p>
          <a:p>
            <a:r>
              <a:rPr lang="en-GB" b="1" dirty="0"/>
              <a:t>Maintenance treatment phase</a:t>
            </a:r>
          </a:p>
          <a:p>
            <a:pPr lvl="0"/>
            <a:r>
              <a:rPr lang="en-GB" dirty="0"/>
              <a:t>‘Maintenance phase treatment’ of MDD follows on from continuation phase treatment, provided the patient did not experience a relapse.</a:t>
            </a:r>
            <a:r>
              <a:rPr lang="en-GB" baseline="30000" dirty="0"/>
              <a:t>3,4</a:t>
            </a:r>
            <a:r>
              <a:rPr lang="en-GB" dirty="0"/>
              <a:t> The goals of maintenance phase treatment are to prevent a new episode of depression (recurrence), to prevent suicide, and to enable full and lasting functional recovery.</a:t>
            </a:r>
            <a:r>
              <a:rPr lang="en-GB" baseline="30000" dirty="0"/>
              <a:t>3</a:t>
            </a:r>
            <a:r>
              <a:rPr lang="en-GB" dirty="0"/>
              <a:t> Typically, maintenance treatment is indicated in patients with chronic/recurrent MDD (i.e., those susceptible to recurrence).</a:t>
            </a:r>
            <a:r>
              <a:rPr lang="en-GB" baseline="30000" dirty="0"/>
              <a:t>5</a:t>
            </a:r>
          </a:p>
          <a:p>
            <a:endParaRPr lang="en-GB" dirty="0"/>
          </a:p>
          <a:p>
            <a:r>
              <a:rPr lang="en-GB" b="1" dirty="0"/>
              <a:t>References:</a:t>
            </a:r>
          </a:p>
          <a:p>
            <a:r>
              <a:rPr lang="en-GB" dirty="0"/>
              <a:t>1. Nierenberg AA, </a:t>
            </a:r>
            <a:r>
              <a:rPr lang="en-GB" dirty="0" err="1"/>
              <a:t>DeCecco</a:t>
            </a:r>
            <a:r>
              <a:rPr lang="en-GB" dirty="0"/>
              <a:t> LM. Definitions of antidepressant treatment response, remission, nonresponse, partial response, and other relevant outcomes: a focus on treatment-resistant depression. J </a:t>
            </a:r>
            <a:r>
              <a:rPr lang="en-GB" dirty="0" err="1"/>
              <a:t>Clin</a:t>
            </a:r>
            <a:r>
              <a:rPr lang="en-GB" dirty="0"/>
              <a:t> Psychiatry 2001; 62 (</a:t>
            </a:r>
            <a:r>
              <a:rPr lang="en-GB" dirty="0" err="1"/>
              <a:t>Suppl</a:t>
            </a:r>
            <a:r>
              <a:rPr lang="en-GB" dirty="0"/>
              <a:t> 16): 5–9.</a:t>
            </a:r>
          </a:p>
          <a:p>
            <a:r>
              <a:rPr lang="en-GB" dirty="0"/>
              <a:t>2. </a:t>
            </a:r>
            <a:r>
              <a:rPr lang="en-GB" dirty="0" err="1"/>
              <a:t>Sadock</a:t>
            </a:r>
            <a:r>
              <a:rPr lang="en-GB" dirty="0"/>
              <a:t> BJ, </a:t>
            </a:r>
            <a:r>
              <a:rPr lang="en-GB" dirty="0" err="1"/>
              <a:t>Sadock</a:t>
            </a:r>
            <a:r>
              <a:rPr lang="en-GB" dirty="0"/>
              <a:t> VA, Ruiz P (</a:t>
            </a:r>
            <a:r>
              <a:rPr lang="en-GB" dirty="0" err="1"/>
              <a:t>eds</a:t>
            </a:r>
            <a:r>
              <a:rPr lang="en-GB" dirty="0"/>
              <a:t>). Kaplan &amp; </a:t>
            </a:r>
            <a:r>
              <a:rPr lang="en-GB" dirty="0" err="1"/>
              <a:t>Sadock’s</a:t>
            </a:r>
            <a:r>
              <a:rPr lang="en-GB" dirty="0"/>
              <a:t> Comprehensive Textbook of Psychiatry. 9</a:t>
            </a:r>
            <a:r>
              <a:rPr lang="en-GB" baseline="30000" dirty="0"/>
              <a:t>th</a:t>
            </a:r>
            <a:r>
              <a:rPr lang="en-GB" dirty="0"/>
              <a:t> Edition. Vol 1–2. © Lippincott Williams &amp; Wilkins, 2009.</a:t>
            </a:r>
          </a:p>
          <a:p>
            <a:r>
              <a:rPr lang="en-GB" dirty="0"/>
              <a:t>3. Bauer M, Pfennig A, Severus E, et al.; World Federation of Societies of Biological Psychiatry (WFSBP) Task Force on Unipolar Depressive Disorders. WFSBP guidelines for biological treatment of unipolar depressive disorders, part 1: update 2013 on the acute and continuation treatment of unipolar depressive disorders. World J </a:t>
            </a:r>
            <a:r>
              <a:rPr lang="en-GB" dirty="0" err="1"/>
              <a:t>Biol</a:t>
            </a:r>
            <a:r>
              <a:rPr lang="en-GB" dirty="0"/>
              <a:t> Psychiatry 2013; 14 (5): 334–385.</a:t>
            </a:r>
          </a:p>
          <a:p>
            <a:r>
              <a:rPr lang="en-GB" dirty="0"/>
              <a:t>4. </a:t>
            </a:r>
            <a:r>
              <a:rPr lang="en-GB" dirty="0" err="1"/>
              <a:t>Kupfer</a:t>
            </a:r>
            <a:r>
              <a:rPr lang="en-GB" dirty="0"/>
              <a:t> DJ. Long-term treatment of depression. J </a:t>
            </a:r>
            <a:r>
              <a:rPr lang="en-GB" dirty="0" err="1"/>
              <a:t>Clin</a:t>
            </a:r>
            <a:r>
              <a:rPr lang="en-GB" dirty="0"/>
              <a:t> Psychiatry 1991; 52 (</a:t>
            </a:r>
            <a:r>
              <a:rPr lang="en-GB" dirty="0" err="1"/>
              <a:t>Suppl</a:t>
            </a:r>
            <a:r>
              <a:rPr lang="en-GB" dirty="0"/>
              <a:t> 5): 28–34.</a:t>
            </a:r>
          </a:p>
          <a:p>
            <a:r>
              <a:rPr lang="en-GB" dirty="0"/>
              <a:t>5. American Psychiatric Association. Practice Guideline for the Treatment of Patients with Major Depressive Disorder. 3</a:t>
            </a:r>
            <a:r>
              <a:rPr lang="en-GB" baseline="30000" dirty="0"/>
              <a:t>rd</a:t>
            </a:r>
            <a:r>
              <a:rPr lang="en-GB" dirty="0"/>
              <a:t> Edition. © American Psychiatric Association, 2010. http://psychiatryonline.org/guidelines.aspx. Accessed November 2017.</a:t>
            </a:r>
          </a:p>
          <a:p>
            <a:r>
              <a:rPr lang="en-GB" dirty="0"/>
              <a:t>6. Nelson JC, </a:t>
            </a:r>
            <a:r>
              <a:rPr lang="en-GB" dirty="0" err="1"/>
              <a:t>Pikalov</a:t>
            </a:r>
            <a:r>
              <a:rPr lang="en-GB" dirty="0"/>
              <a:t> A, Berman RM. Augmentation treatment in major depressive disorder: focus on aripiprazole. </a:t>
            </a:r>
            <a:r>
              <a:rPr lang="en-GB" dirty="0" err="1"/>
              <a:t>Neuropsychiatr</a:t>
            </a:r>
            <a:r>
              <a:rPr lang="en-GB" dirty="0"/>
              <a:t> Dis Treat 2008; 4 (5): 937–948.</a:t>
            </a:r>
          </a:p>
          <a:p>
            <a:r>
              <a:rPr lang="en-GB" dirty="0"/>
              <a:t>7. Rush AJ, Trivedi MH, Wisniewski SR, et al. Acute and longer-term outcomes in depressed outpatients requiring one or several treatment steps: a STAR*D report. Am J Psychiatry 2006; 163 (11): 1905–1917.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D33B685C-EEFD-444D-8A02-AD1CFB4C49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2850286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822988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381242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7086871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949551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2785964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9814281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8899915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1626891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486505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832735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9802610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812" y="1062589"/>
            <a:ext cx="8333186" cy="480413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</a:lstStyle>
          <a:p>
            <a:pPr marL="135000" lvl="0" indent="-135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745502"/>
            <a:ext cx="8333185" cy="2628498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6636762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652892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8246317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086567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0696843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2187772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5891735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19894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400538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3004500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51439747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73542843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159587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770702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0079780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5143252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26088233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46715076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46575213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4426511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2850885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17139291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27401070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153639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114425" y="2085750"/>
            <a:ext cx="6915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1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1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251576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94388"/>
            <a:ext cx="7886700" cy="84579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9144000" cy="617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59265" y="3791656"/>
            <a:ext cx="7856085" cy="1280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846910"/>
            <a:ext cx="7886700" cy="825503"/>
          </a:xfrm>
        </p:spPr>
        <p:txBody>
          <a:bodyPr>
            <a:normAutofit/>
          </a:bodyPr>
          <a:lstStyle>
            <a:lvl1pPr marL="0" indent="0">
              <a:buNone/>
              <a:defRPr sz="1350" b="1">
                <a:solidFill>
                  <a:schemeClr val="accent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31672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02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345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78200"/>
            <a:ext cx="8470800" cy="6426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6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16000" y="4282200"/>
            <a:ext cx="5940000" cy="270000"/>
          </a:xfrm>
        </p:spPr>
        <p:txBody>
          <a:bodyPr anchor="b"/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0" y="4703400"/>
            <a:ext cx="4140000" cy="270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02756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no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16000" y="4282200"/>
            <a:ext cx="59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Insert notes text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703400"/>
            <a:ext cx="41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</p:spTree>
    <p:extLst>
      <p:ext uri="{BB962C8B-B14F-4D97-AF65-F5344CB8AC3E}">
        <p14:creationId xmlns:p14="http://schemas.microsoft.com/office/powerpoint/2010/main" val="16371299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85356" y="4872090"/>
            <a:ext cx="4143601" cy="165497"/>
          </a:xfrm>
        </p:spPr>
        <p:txBody>
          <a:bodyPr vert="horz" lIns="91440" tIns="45720" rIns="91440" bIns="45720" rtlCol="0" anchor="b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footer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92943" y="4872090"/>
            <a:ext cx="4187477" cy="165497"/>
          </a:xfrm>
        </p:spPr>
        <p:txBody>
          <a:bodyPr vert="horz" lIns="91440" tIns="45720" rIns="91440" bIns="45720" rtlCol="0" anchor="b" anchorCtr="0"/>
          <a:lstStyle>
            <a:lvl1pPr marL="0" indent="0" algn="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94127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41473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9035" y="4767263"/>
            <a:ext cx="6718823" cy="273844"/>
          </a:xfrm>
        </p:spPr>
        <p:txBody>
          <a:bodyPr anchor="b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635073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51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764" r:id="rId24"/>
    <p:sldLayoutId id="2147483765" r:id="rId25"/>
    <p:sldLayoutId id="2147483766" r:id="rId26"/>
    <p:sldLayoutId id="2147483767" r:id="rId27"/>
    <p:sldLayoutId id="2147483768" r:id="rId28"/>
    <p:sldLayoutId id="2147483769" r:id="rId29"/>
    <p:sldLayoutId id="2147483770" r:id="rId30"/>
    <p:sldLayoutId id="2147483771" r:id="rId31"/>
    <p:sldLayoutId id="2147483772" r:id="rId32"/>
    <p:sldLayoutId id="2147483773" r:id="rId33"/>
    <p:sldLayoutId id="2147483774" r:id="rId34"/>
    <p:sldLayoutId id="2147483775" r:id="rId35"/>
    <p:sldLayoutId id="2147483776" r:id="rId36"/>
    <p:sldLayoutId id="2147483778" r:id="rId37"/>
    <p:sldLayoutId id="2147483779" r:id="rId38"/>
    <p:sldLayoutId id="2147483780" r:id="rId39"/>
    <p:sldLayoutId id="2147483735" r:id="rId40"/>
    <p:sldLayoutId id="2147483738" r:id="rId41"/>
    <p:sldLayoutId id="2147483739" r:id="rId42"/>
    <p:sldLayoutId id="2147483715" r:id="rId43"/>
    <p:sldLayoutId id="2147483717" r:id="rId4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 104">
            <a:extLst>
              <a:ext uri="{FF2B5EF4-FFF2-40B4-BE49-F238E27FC236}">
                <a16:creationId xmlns:a16="http://schemas.microsoft.com/office/drawing/2014/main" id="{F4F4ABCF-5888-4A95-B2E3-2E3866662507}"/>
              </a:ext>
            </a:extLst>
          </p:cNvPr>
          <p:cNvSpPr/>
          <p:nvPr/>
        </p:nvSpPr>
        <p:spPr>
          <a:xfrm>
            <a:off x="654176" y="3594052"/>
            <a:ext cx="5549765" cy="7848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t">
            <a:spAutoFit/>
          </a:bodyPr>
          <a:lstStyle/>
          <a:p>
            <a:pPr defTabSz="914378">
              <a:defRPr/>
            </a:pPr>
            <a:r>
              <a:rPr lang="en-GB" sz="900" b="1" kern="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Acute phase:</a:t>
            </a:r>
            <a:r>
              <a:rPr lang="en-GB" sz="900" kern="0" baseline="300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2,3</a:t>
            </a:r>
            <a:endParaRPr lang="en-GB" sz="900" b="1" kern="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  <a:p>
            <a:pPr marL="171446" indent="-171446" defTabSz="914378">
              <a:buFont typeface="Arial" panose="020B0604020202020204" pitchFamily="34" charset="0"/>
              <a:buChar char="•"/>
              <a:defRPr/>
            </a:pPr>
            <a:r>
              <a:rPr lang="en-GB" sz="900" kern="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Remission (removal of symptoms, such that the criteria for a major depressive episode are no longer met) should be aimed</a:t>
            </a:r>
          </a:p>
          <a:p>
            <a:pPr marL="171446" indent="-171446" defTabSz="914378">
              <a:buFont typeface="Arial" panose="020B0604020202020204" pitchFamily="34" charset="0"/>
              <a:buChar char="•"/>
              <a:defRPr/>
            </a:pPr>
            <a:r>
              <a:rPr lang="en-GB" sz="900" kern="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Suicide should be prevented</a:t>
            </a:r>
          </a:p>
          <a:p>
            <a:pPr marL="171446" indent="-171446" defTabSz="914378">
              <a:buFont typeface="Arial" panose="020B0604020202020204" pitchFamily="34" charset="0"/>
              <a:buChar char="•"/>
              <a:defRPr/>
            </a:pPr>
            <a:r>
              <a:rPr lang="en-GB" sz="900" kern="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Improvement in functioning and quality of life should be aimed</a:t>
            </a:r>
            <a:endParaRPr lang="en-GB" sz="900" kern="0" baseline="300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6EDA1-E6AA-49EC-AF3F-8A16654D6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course of MDD</a:t>
            </a:r>
            <a:r>
              <a:rPr lang="en-US" baseline="30000" dirty="0"/>
              <a:t>1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E3493C-031E-498E-8201-A757F3AFE6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4812" y="4603499"/>
            <a:ext cx="6910388" cy="437401"/>
          </a:xfrm>
        </p:spPr>
        <p:txBody>
          <a:bodyPr/>
          <a:lstStyle/>
          <a:p>
            <a:pPr marL="0" indent="0">
              <a:buNone/>
            </a:pPr>
            <a:r>
              <a:rPr lang="da-DK" sz="680" dirty="0"/>
              <a:t>MDD=major depressive </a:t>
            </a:r>
            <a:r>
              <a:rPr lang="da-DK" sz="680" dirty="0" err="1"/>
              <a:t>disorder</a:t>
            </a:r>
            <a:endParaRPr lang="da-DK" sz="680" dirty="0"/>
          </a:p>
          <a:p>
            <a:r>
              <a:rPr lang="da-DK" sz="680" dirty="0" err="1"/>
              <a:t>Kupfer</a:t>
            </a:r>
            <a:r>
              <a:rPr lang="da-DK" sz="680" dirty="0"/>
              <a:t>.</a:t>
            </a:r>
            <a:r>
              <a:rPr lang="en-GB" sz="680" dirty="0"/>
              <a:t> J Clin Psychiatry 1991;52(</a:t>
            </a:r>
            <a:r>
              <a:rPr lang="en-GB" sz="680" dirty="0" err="1"/>
              <a:t>Suppl</a:t>
            </a:r>
            <a:r>
              <a:rPr lang="en-GB" sz="680" dirty="0"/>
              <a:t> 5):28–34</a:t>
            </a:r>
            <a:r>
              <a:rPr lang="da-DK" sz="680" dirty="0"/>
              <a:t>; </a:t>
            </a:r>
          </a:p>
          <a:p>
            <a:r>
              <a:rPr lang="da-DK" sz="680" dirty="0"/>
              <a:t>APA. </a:t>
            </a:r>
            <a:r>
              <a:rPr lang="en-GB" sz="680" dirty="0"/>
              <a:t>Practice Guideline for the Treatment of Patients with Major Depressive Disorder. 3rd Edition. 2010</a:t>
            </a:r>
            <a:r>
              <a:rPr lang="da-DK" sz="680" dirty="0"/>
              <a:t>; </a:t>
            </a:r>
          </a:p>
          <a:p>
            <a:r>
              <a:rPr lang="da-DK" sz="680" dirty="0"/>
              <a:t>Bauer et al. </a:t>
            </a:r>
            <a:r>
              <a:rPr lang="en-GB" sz="680" dirty="0"/>
              <a:t>World J </a:t>
            </a:r>
            <a:r>
              <a:rPr lang="en-GB" sz="680" dirty="0" err="1"/>
              <a:t>Biol</a:t>
            </a:r>
            <a:r>
              <a:rPr lang="en-GB" sz="680" dirty="0"/>
              <a:t> Psychiatry 2013;14(5):334–385</a:t>
            </a:r>
            <a:endParaRPr lang="da-DK" sz="680" dirty="0"/>
          </a:p>
          <a:p>
            <a:endParaRPr lang="da-DK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CEF534BF-3977-4F7D-8D9D-A0BE8AA5E359}"/>
              </a:ext>
            </a:extLst>
          </p:cNvPr>
          <p:cNvSpPr/>
          <p:nvPr/>
        </p:nvSpPr>
        <p:spPr>
          <a:xfrm>
            <a:off x="6300700" y="894480"/>
            <a:ext cx="2375756" cy="2092881"/>
          </a:xfrm>
          <a:prstGeom prst="rect">
            <a:avLst/>
          </a:prstGeom>
          <a:solidFill>
            <a:srgbClr val="EDECE5"/>
          </a:solidFill>
          <a:ln w="25400" cap="flat" cmpd="sng" algn="ctr">
            <a:noFill/>
            <a:prstDash val="solid"/>
          </a:ln>
          <a:effectLst/>
        </p:spPr>
        <p:txBody>
          <a:bodyPr rtlCol="0" anchor="t">
            <a:spAutoFit/>
          </a:bodyPr>
          <a:lstStyle/>
          <a:p>
            <a:pPr defTabSz="914378">
              <a:defRPr/>
            </a:pPr>
            <a:r>
              <a:rPr lang="en-GB" sz="1000" b="1" kern="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Continuation phase:</a:t>
            </a:r>
            <a:r>
              <a:rPr lang="en-GB" sz="1000" kern="0" baseline="300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2,3</a:t>
            </a:r>
            <a:endParaRPr lang="en-GB" sz="1000" b="1" kern="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  <a:p>
            <a:pPr marL="171446" indent="-171446" defTabSz="914378">
              <a:buFont typeface="Arial" panose="020B0604020202020204" pitchFamily="34" charset="0"/>
              <a:buChar char="•"/>
              <a:defRPr/>
            </a:pPr>
            <a:r>
              <a:rPr lang="en-GB" sz="1000" kern="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A relapse in the vulnerable period immediately following remission should be avoided</a:t>
            </a:r>
          </a:p>
          <a:p>
            <a:pPr marL="171446" indent="-171446" defTabSz="914378">
              <a:buFont typeface="Arial" panose="020B0604020202020204" pitchFamily="34" charset="0"/>
              <a:buChar char="•"/>
              <a:defRPr/>
            </a:pPr>
            <a:r>
              <a:rPr lang="en-GB" sz="1000" kern="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Any unresolved symptoms should be eliminated</a:t>
            </a:r>
          </a:p>
          <a:p>
            <a:pPr marL="171446" indent="-171446" defTabSz="914378">
              <a:buFont typeface="Arial" panose="020B0604020202020204" pitchFamily="34" charset="0"/>
              <a:buChar char="•"/>
              <a:defRPr/>
            </a:pPr>
            <a:r>
              <a:rPr lang="en-GB" sz="1000" kern="0" dirty="0">
                <a:solidFill>
                  <a:prstClr val="black"/>
                </a:solidFill>
                <a:cs typeface="Arial" panose="020B0604020202020204" pitchFamily="34" charset="0"/>
              </a:rPr>
              <a:t>Suicide should be prevented</a:t>
            </a:r>
          </a:p>
          <a:p>
            <a:pPr marL="171446" indent="-171446" defTabSz="914378">
              <a:buFont typeface="Arial" panose="020B0604020202020204" pitchFamily="34" charset="0"/>
              <a:buChar char="•"/>
              <a:defRPr/>
            </a:pPr>
            <a:r>
              <a:rPr lang="en-GB" sz="1000" kern="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Patient’s level of psychosocial and occupational functioning should be restored – at least to levels seen prior to the current episode and, if possible, to levels seen prior to the onset of MDD</a:t>
            </a:r>
            <a:endParaRPr lang="en-GB" sz="1000" kern="0" baseline="3000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FFCF94D4-FF30-4C55-8159-5BD444CE2160}"/>
              </a:ext>
            </a:extLst>
          </p:cNvPr>
          <p:cNvSpPr/>
          <p:nvPr/>
        </p:nvSpPr>
        <p:spPr>
          <a:xfrm>
            <a:off x="6300700" y="3111802"/>
            <a:ext cx="2375756" cy="1015663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t">
            <a:spAutoFit/>
          </a:bodyPr>
          <a:lstStyle/>
          <a:p>
            <a:pPr defTabSz="914378">
              <a:defRPr/>
            </a:pPr>
            <a:r>
              <a:rPr lang="en-GB" sz="1000" b="1" kern="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Maintenance phase:</a:t>
            </a:r>
            <a:r>
              <a:rPr lang="en-GB" sz="1000" kern="0" baseline="300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3</a:t>
            </a:r>
            <a:endParaRPr lang="en-GB" sz="1000" b="1" kern="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  <a:p>
            <a:pPr marL="171446" indent="-171446" defTabSz="914378">
              <a:buFont typeface="Arial" panose="020B0604020202020204" pitchFamily="34" charset="0"/>
              <a:buChar char="•"/>
              <a:defRPr/>
            </a:pPr>
            <a:r>
              <a:rPr lang="en-GB" sz="1000" kern="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A new episode of depression (recurrence) should be prevented</a:t>
            </a:r>
          </a:p>
          <a:p>
            <a:pPr marL="171446" indent="-171446" defTabSz="914378">
              <a:buFont typeface="Arial" panose="020B0604020202020204" pitchFamily="34" charset="0"/>
              <a:buChar char="•"/>
              <a:defRPr/>
            </a:pPr>
            <a:r>
              <a:rPr lang="en-GB" sz="1000" kern="0" dirty="0">
                <a:solidFill>
                  <a:prstClr val="black"/>
                </a:solidFill>
                <a:cs typeface="Arial" panose="020B0604020202020204" pitchFamily="34" charset="0"/>
              </a:rPr>
              <a:t>Suicide should be prevented</a:t>
            </a:r>
          </a:p>
          <a:p>
            <a:pPr marL="171446" indent="-171446" defTabSz="914378">
              <a:buFont typeface="Arial" panose="020B0604020202020204" pitchFamily="34" charset="0"/>
              <a:buChar char="•"/>
              <a:defRPr/>
            </a:pPr>
            <a:r>
              <a:rPr lang="en-GB" sz="1000" kern="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Full and lasting functional recovery should be aimed</a:t>
            </a:r>
            <a:endParaRPr lang="en-GB" sz="1000" kern="0" baseline="30000" dirty="0">
              <a:solidFill>
                <a:prstClr val="black"/>
              </a:solidFill>
              <a:latin typeface="Arial"/>
            </a:endParaRP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57E056BD-567A-9545-B391-C0595CE02437}"/>
              </a:ext>
            </a:extLst>
          </p:cNvPr>
          <p:cNvGrpSpPr/>
          <p:nvPr/>
        </p:nvGrpSpPr>
        <p:grpSpPr>
          <a:xfrm>
            <a:off x="629486" y="957955"/>
            <a:ext cx="5833115" cy="2598347"/>
            <a:chOff x="629486" y="957955"/>
            <a:chExt cx="5833115" cy="2598347"/>
          </a:xfrm>
        </p:grpSpPr>
        <p:sp>
          <p:nvSpPr>
            <p:cNvPr id="104" name="Right Arrow 73">
              <a:extLst>
                <a:ext uri="{FF2B5EF4-FFF2-40B4-BE49-F238E27FC236}">
                  <a16:creationId xmlns:a16="http://schemas.microsoft.com/office/drawing/2014/main" id="{94271B09-0969-423E-AC29-C0EB96067028}"/>
                </a:ext>
              </a:extLst>
            </p:cNvPr>
            <p:cNvSpPr/>
            <p:nvPr/>
          </p:nvSpPr>
          <p:spPr>
            <a:xfrm rot="5400000">
              <a:off x="3308438" y="3133656"/>
              <a:ext cx="448760" cy="396532"/>
            </a:xfrm>
            <a:prstGeom prst="rightArrow">
              <a:avLst>
                <a:gd name="adj1" fmla="val 50000"/>
                <a:gd name="adj2" fmla="val 45869"/>
              </a:avLst>
            </a:prstGeom>
            <a:solidFill>
              <a:srgbClr val="C5BAB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24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51" name="Right Arrow 69">
              <a:extLst>
                <a:ext uri="{FF2B5EF4-FFF2-40B4-BE49-F238E27FC236}">
                  <a16:creationId xmlns:a16="http://schemas.microsoft.com/office/drawing/2014/main" id="{FE3090D6-FC4D-46EB-820A-C31A1958C68E}"/>
                </a:ext>
              </a:extLst>
            </p:cNvPr>
            <p:cNvSpPr/>
            <p:nvPr/>
          </p:nvSpPr>
          <p:spPr>
            <a:xfrm rot="1516571">
              <a:off x="5852103" y="3076972"/>
              <a:ext cx="449389" cy="367135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24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53" name="Right Arrow 2">
              <a:extLst>
                <a:ext uri="{FF2B5EF4-FFF2-40B4-BE49-F238E27FC236}">
                  <a16:creationId xmlns:a16="http://schemas.microsoft.com/office/drawing/2014/main" id="{0CE8204E-BA65-4674-845F-0A7B9BD52917}"/>
                </a:ext>
              </a:extLst>
            </p:cNvPr>
            <p:cNvSpPr/>
            <p:nvPr/>
          </p:nvSpPr>
          <p:spPr>
            <a:xfrm rot="19352763">
              <a:off x="4243328" y="1605789"/>
              <a:ext cx="2219273" cy="409517"/>
            </a:xfrm>
            <a:prstGeom prst="rightArrow">
              <a:avLst/>
            </a:prstGeom>
            <a:solidFill>
              <a:srgbClr val="EDECE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24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69C0D974-AA95-44D5-BA5F-351FFC31BA6D}"/>
                </a:ext>
              </a:extLst>
            </p:cNvPr>
            <p:cNvSpPr/>
            <p:nvPr/>
          </p:nvSpPr>
          <p:spPr>
            <a:xfrm>
              <a:off x="4044559" y="2155543"/>
              <a:ext cx="960411" cy="1087793"/>
            </a:xfrm>
            <a:prstGeom prst="rect">
              <a:avLst/>
            </a:prstGeom>
            <a:gradFill flip="none" rotWithShape="1">
              <a:gsLst>
                <a:gs pos="0">
                  <a:srgbClr val="D2CFBD"/>
                </a:gs>
                <a:gs pos="100000">
                  <a:sysClr val="window" lastClr="FFFFFF"/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BE80EBB7-CFD2-479D-A401-F246FECC843F}"/>
                </a:ext>
              </a:extLst>
            </p:cNvPr>
            <p:cNvSpPr/>
            <p:nvPr/>
          </p:nvSpPr>
          <p:spPr>
            <a:xfrm>
              <a:off x="5004969" y="2155543"/>
              <a:ext cx="1048092" cy="1087793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ysClr val="window" lastClr="FFFFFF"/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22F9AB2E-E9D2-4C2C-B69F-0DC9C4D33613}"/>
                </a:ext>
              </a:extLst>
            </p:cNvPr>
            <p:cNvSpPr/>
            <p:nvPr/>
          </p:nvSpPr>
          <p:spPr>
            <a:xfrm>
              <a:off x="3010084" y="2155543"/>
              <a:ext cx="1034475" cy="1087793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75000"/>
                    <a:tint val="66000"/>
                    <a:satMod val="160000"/>
                  </a:schemeClr>
                </a:gs>
                <a:gs pos="50000">
                  <a:schemeClr val="accent4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78"/>
              <a:endParaRPr lang="en-GB" sz="110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893532E2-AF6C-49E9-A0F9-DAC57865FF11}"/>
                </a:ext>
              </a:extLst>
            </p:cNvPr>
            <p:cNvSpPr txBox="1"/>
            <p:nvPr/>
          </p:nvSpPr>
          <p:spPr>
            <a:xfrm rot="16200000">
              <a:off x="429431" y="2143299"/>
              <a:ext cx="646331" cy="24622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defTabSz="914378">
                <a:defRPr/>
              </a:pPr>
              <a:r>
                <a:rPr lang="en-GB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Severity</a:t>
              </a:r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EA69E2F4-7AEE-4768-BBE3-25F12FA5005A}"/>
                </a:ext>
              </a:extLst>
            </p:cNvPr>
            <p:cNvCxnSpPr/>
            <p:nvPr/>
          </p:nvCxnSpPr>
          <p:spPr>
            <a:xfrm flipV="1">
              <a:off x="2800350" y="2155543"/>
              <a:ext cx="3216484" cy="430"/>
            </a:xfrm>
            <a:prstGeom prst="line">
              <a:avLst/>
            </a:prstGeom>
            <a:noFill/>
            <a:ln w="19050" cap="flat" cmpd="sng" algn="ctr">
              <a:solidFill>
                <a:srgbClr val="294A64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EBC9507-CC73-4269-8643-BD8C8EF9EFFE}"/>
                </a:ext>
              </a:extLst>
            </p:cNvPr>
            <p:cNvSpPr txBox="1"/>
            <p:nvPr/>
          </p:nvSpPr>
          <p:spPr>
            <a:xfrm>
              <a:off x="968047" y="1504812"/>
              <a:ext cx="1007007" cy="24622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defTabSz="914378">
                <a:defRPr/>
              </a:pPr>
              <a:r>
                <a:rPr lang="en-GB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depression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7244DAB-5E25-470A-9D12-1B433A3F35AB}"/>
                </a:ext>
              </a:extLst>
            </p:cNvPr>
            <p:cNvSpPr txBox="1"/>
            <p:nvPr/>
          </p:nvSpPr>
          <p:spPr>
            <a:xfrm rot="3946615">
              <a:off x="2198022" y="1941626"/>
              <a:ext cx="681277" cy="512961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 anchor="ctr">
              <a:spAutoFit/>
            </a:bodyPr>
            <a:lstStyle/>
            <a:p>
              <a:pPr algn="ctr" defTabSz="914378">
                <a:lnSpc>
                  <a:spcPts val="2000"/>
                </a:lnSpc>
                <a:defRPr/>
              </a:pPr>
              <a:r>
                <a:rPr lang="en-GB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Progression</a:t>
              </a:r>
            </a:p>
            <a:p>
              <a:pPr algn="ctr" defTabSz="914378">
                <a:lnSpc>
                  <a:spcPts val="2000"/>
                </a:lnSpc>
                <a:defRPr/>
              </a:pPr>
              <a:r>
                <a:rPr lang="en-GB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disorder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382651A-67E9-455A-9440-CA83F8C247E4}"/>
                </a:ext>
              </a:extLst>
            </p:cNvPr>
            <p:cNvSpPr txBox="1"/>
            <p:nvPr/>
          </p:nvSpPr>
          <p:spPr>
            <a:xfrm>
              <a:off x="1259527" y="1926587"/>
              <a:ext cx="788999" cy="24622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defTabSz="914378">
                <a:defRPr/>
              </a:pPr>
              <a:r>
                <a:rPr lang="en-GB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Symptoms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DF363E96-8655-4A28-8776-71E66C85A525}"/>
                </a:ext>
              </a:extLst>
            </p:cNvPr>
            <p:cNvSpPr txBox="1"/>
            <p:nvPr/>
          </p:nvSpPr>
          <p:spPr>
            <a:xfrm>
              <a:off x="1270833" y="2157331"/>
              <a:ext cx="766557" cy="24622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defTabSz="914378">
                <a:defRPr/>
              </a:pPr>
              <a:r>
                <a:rPr lang="en-GB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Syndrome</a:t>
              </a:r>
            </a:p>
          </p:txBody>
        </p:sp>
        <p:sp>
          <p:nvSpPr>
            <p:cNvPr id="120" name="Freeform 37">
              <a:extLst>
                <a:ext uri="{FF2B5EF4-FFF2-40B4-BE49-F238E27FC236}">
                  <a16:creationId xmlns:a16="http://schemas.microsoft.com/office/drawing/2014/main" id="{22B49D7C-6666-473E-A675-A37C9BDC1ECA}"/>
                </a:ext>
              </a:extLst>
            </p:cNvPr>
            <p:cNvSpPr/>
            <p:nvPr/>
          </p:nvSpPr>
          <p:spPr>
            <a:xfrm>
              <a:off x="1988211" y="1596294"/>
              <a:ext cx="3734623" cy="1394029"/>
            </a:xfrm>
            <a:custGeom>
              <a:avLst/>
              <a:gdLst>
                <a:gd name="connsiteX0" fmla="*/ 0 w 5031843"/>
                <a:gd name="connsiteY0" fmla="*/ 157385 h 2008242"/>
                <a:gd name="connsiteX1" fmla="*/ 274848 w 5031843"/>
                <a:gd name="connsiteY1" fmla="*/ 183813 h 2008242"/>
                <a:gd name="connsiteX2" fmla="*/ 1390099 w 5031843"/>
                <a:gd name="connsiteY2" fmla="*/ 2002042 h 2008242"/>
                <a:gd name="connsiteX3" fmla="*/ 2077221 w 5031843"/>
                <a:gd name="connsiteY3" fmla="*/ 759938 h 2008242"/>
                <a:gd name="connsiteX4" fmla="*/ 2447209 w 5031843"/>
                <a:gd name="connsiteY4" fmla="*/ 252525 h 2008242"/>
                <a:gd name="connsiteX5" fmla="*/ 5031843 w 5031843"/>
                <a:gd name="connsiteY5" fmla="*/ 130958 h 2008242"/>
                <a:gd name="connsiteX0" fmla="*/ 0 w 5031843"/>
                <a:gd name="connsiteY0" fmla="*/ 157385 h 2008296"/>
                <a:gd name="connsiteX1" fmla="*/ 274848 w 5031843"/>
                <a:gd name="connsiteY1" fmla="*/ 183813 h 2008296"/>
                <a:gd name="connsiteX2" fmla="*/ 1390099 w 5031843"/>
                <a:gd name="connsiteY2" fmla="*/ 2002042 h 2008296"/>
                <a:gd name="connsiteX3" fmla="*/ 2077221 w 5031843"/>
                <a:gd name="connsiteY3" fmla="*/ 759938 h 2008296"/>
                <a:gd name="connsiteX4" fmla="*/ 2663916 w 5031843"/>
                <a:gd name="connsiteY4" fmla="*/ 194384 h 2008296"/>
                <a:gd name="connsiteX5" fmla="*/ 5031843 w 5031843"/>
                <a:gd name="connsiteY5" fmla="*/ 130958 h 2008296"/>
                <a:gd name="connsiteX0" fmla="*/ 0 w 5031843"/>
                <a:gd name="connsiteY0" fmla="*/ 157385 h 2008355"/>
                <a:gd name="connsiteX1" fmla="*/ 274848 w 5031843"/>
                <a:gd name="connsiteY1" fmla="*/ 183813 h 2008355"/>
                <a:gd name="connsiteX2" fmla="*/ 1390099 w 5031843"/>
                <a:gd name="connsiteY2" fmla="*/ 2002042 h 2008355"/>
                <a:gd name="connsiteX3" fmla="*/ 2077221 w 5031843"/>
                <a:gd name="connsiteY3" fmla="*/ 759938 h 2008355"/>
                <a:gd name="connsiteX4" fmla="*/ 2663916 w 5031843"/>
                <a:gd name="connsiteY4" fmla="*/ 194384 h 2008355"/>
                <a:gd name="connsiteX5" fmla="*/ 5031843 w 5031843"/>
                <a:gd name="connsiteY5" fmla="*/ 130958 h 2008355"/>
                <a:gd name="connsiteX0" fmla="*/ 0 w 5031843"/>
                <a:gd name="connsiteY0" fmla="*/ 157385 h 2008776"/>
                <a:gd name="connsiteX1" fmla="*/ 274848 w 5031843"/>
                <a:gd name="connsiteY1" fmla="*/ 183813 h 2008776"/>
                <a:gd name="connsiteX2" fmla="*/ 1390099 w 5031843"/>
                <a:gd name="connsiteY2" fmla="*/ 2002042 h 2008776"/>
                <a:gd name="connsiteX3" fmla="*/ 2108935 w 5031843"/>
                <a:gd name="connsiteY3" fmla="*/ 775794 h 2008776"/>
                <a:gd name="connsiteX4" fmla="*/ 2663916 w 5031843"/>
                <a:gd name="connsiteY4" fmla="*/ 194384 h 2008776"/>
                <a:gd name="connsiteX5" fmla="*/ 5031843 w 5031843"/>
                <a:gd name="connsiteY5" fmla="*/ 130958 h 2008776"/>
                <a:gd name="connsiteX0" fmla="*/ 0 w 5031843"/>
                <a:gd name="connsiteY0" fmla="*/ 157385 h 2008809"/>
                <a:gd name="connsiteX1" fmla="*/ 274848 w 5031843"/>
                <a:gd name="connsiteY1" fmla="*/ 183813 h 2008809"/>
                <a:gd name="connsiteX2" fmla="*/ 1390099 w 5031843"/>
                <a:gd name="connsiteY2" fmla="*/ 2002042 h 2008809"/>
                <a:gd name="connsiteX3" fmla="*/ 2108935 w 5031843"/>
                <a:gd name="connsiteY3" fmla="*/ 775794 h 2008809"/>
                <a:gd name="connsiteX4" fmla="*/ 2663916 w 5031843"/>
                <a:gd name="connsiteY4" fmla="*/ 194384 h 2008809"/>
                <a:gd name="connsiteX5" fmla="*/ 5031843 w 5031843"/>
                <a:gd name="connsiteY5" fmla="*/ 130958 h 2008809"/>
                <a:gd name="connsiteX0" fmla="*/ 0 w 5031843"/>
                <a:gd name="connsiteY0" fmla="*/ 157385 h 2008809"/>
                <a:gd name="connsiteX1" fmla="*/ 274848 w 5031843"/>
                <a:gd name="connsiteY1" fmla="*/ 183813 h 2008809"/>
                <a:gd name="connsiteX2" fmla="*/ 1390099 w 5031843"/>
                <a:gd name="connsiteY2" fmla="*/ 2002042 h 2008809"/>
                <a:gd name="connsiteX3" fmla="*/ 2108935 w 5031843"/>
                <a:gd name="connsiteY3" fmla="*/ 775794 h 2008809"/>
                <a:gd name="connsiteX4" fmla="*/ 2663916 w 5031843"/>
                <a:gd name="connsiteY4" fmla="*/ 194384 h 2008809"/>
                <a:gd name="connsiteX5" fmla="*/ 5031843 w 5031843"/>
                <a:gd name="connsiteY5" fmla="*/ 130958 h 2008809"/>
                <a:gd name="connsiteX0" fmla="*/ 0 w 5031843"/>
                <a:gd name="connsiteY0" fmla="*/ 148222 h 1999315"/>
                <a:gd name="connsiteX1" fmla="*/ 343560 w 5031843"/>
                <a:gd name="connsiteY1" fmla="*/ 190506 h 1999315"/>
                <a:gd name="connsiteX2" fmla="*/ 1390099 w 5031843"/>
                <a:gd name="connsiteY2" fmla="*/ 1992879 h 1999315"/>
                <a:gd name="connsiteX3" fmla="*/ 2108935 w 5031843"/>
                <a:gd name="connsiteY3" fmla="*/ 766631 h 1999315"/>
                <a:gd name="connsiteX4" fmla="*/ 2663916 w 5031843"/>
                <a:gd name="connsiteY4" fmla="*/ 185221 h 1999315"/>
                <a:gd name="connsiteX5" fmla="*/ 5031843 w 5031843"/>
                <a:gd name="connsiteY5" fmla="*/ 121795 h 1999315"/>
                <a:gd name="connsiteX0" fmla="*/ 0 w 5031843"/>
                <a:gd name="connsiteY0" fmla="*/ 56995 h 1908088"/>
                <a:gd name="connsiteX1" fmla="*/ 343560 w 5031843"/>
                <a:gd name="connsiteY1" fmla="*/ 99279 h 1908088"/>
                <a:gd name="connsiteX2" fmla="*/ 1390099 w 5031843"/>
                <a:gd name="connsiteY2" fmla="*/ 1901652 h 1908088"/>
                <a:gd name="connsiteX3" fmla="*/ 2108935 w 5031843"/>
                <a:gd name="connsiteY3" fmla="*/ 675404 h 1908088"/>
                <a:gd name="connsiteX4" fmla="*/ 2663916 w 5031843"/>
                <a:gd name="connsiteY4" fmla="*/ 93994 h 1908088"/>
                <a:gd name="connsiteX5" fmla="*/ 5031843 w 5031843"/>
                <a:gd name="connsiteY5" fmla="*/ 30568 h 1908088"/>
                <a:gd name="connsiteX0" fmla="*/ 0 w 5031843"/>
                <a:gd name="connsiteY0" fmla="*/ 26427 h 1877520"/>
                <a:gd name="connsiteX1" fmla="*/ 343560 w 5031843"/>
                <a:gd name="connsiteY1" fmla="*/ 68711 h 1877520"/>
                <a:gd name="connsiteX2" fmla="*/ 1390099 w 5031843"/>
                <a:gd name="connsiteY2" fmla="*/ 1871084 h 1877520"/>
                <a:gd name="connsiteX3" fmla="*/ 2108935 w 5031843"/>
                <a:gd name="connsiteY3" fmla="*/ 644836 h 1877520"/>
                <a:gd name="connsiteX4" fmla="*/ 2663916 w 5031843"/>
                <a:gd name="connsiteY4" fmla="*/ 63426 h 1877520"/>
                <a:gd name="connsiteX5" fmla="*/ 5031843 w 5031843"/>
                <a:gd name="connsiteY5" fmla="*/ 0 h 1877520"/>
                <a:gd name="connsiteX0" fmla="*/ 0 w 5031843"/>
                <a:gd name="connsiteY0" fmla="*/ 26427 h 1878075"/>
                <a:gd name="connsiteX1" fmla="*/ 348845 w 5031843"/>
                <a:gd name="connsiteY1" fmla="*/ 42283 h 1878075"/>
                <a:gd name="connsiteX2" fmla="*/ 1390099 w 5031843"/>
                <a:gd name="connsiteY2" fmla="*/ 1871084 h 1878075"/>
                <a:gd name="connsiteX3" fmla="*/ 2108935 w 5031843"/>
                <a:gd name="connsiteY3" fmla="*/ 644836 h 1878075"/>
                <a:gd name="connsiteX4" fmla="*/ 2663916 w 5031843"/>
                <a:gd name="connsiteY4" fmla="*/ 63426 h 1878075"/>
                <a:gd name="connsiteX5" fmla="*/ 5031843 w 5031843"/>
                <a:gd name="connsiteY5" fmla="*/ 0 h 1878075"/>
                <a:gd name="connsiteX0" fmla="*/ 0 w 5031843"/>
                <a:gd name="connsiteY0" fmla="*/ 26427 h 1878532"/>
                <a:gd name="connsiteX1" fmla="*/ 285418 w 5031843"/>
                <a:gd name="connsiteY1" fmla="*/ 21140 h 1878532"/>
                <a:gd name="connsiteX2" fmla="*/ 1390099 w 5031843"/>
                <a:gd name="connsiteY2" fmla="*/ 1871084 h 1878532"/>
                <a:gd name="connsiteX3" fmla="*/ 2108935 w 5031843"/>
                <a:gd name="connsiteY3" fmla="*/ 644836 h 1878532"/>
                <a:gd name="connsiteX4" fmla="*/ 2663916 w 5031843"/>
                <a:gd name="connsiteY4" fmla="*/ 63426 h 1878532"/>
                <a:gd name="connsiteX5" fmla="*/ 5031843 w 5031843"/>
                <a:gd name="connsiteY5" fmla="*/ 0 h 1878532"/>
                <a:gd name="connsiteX0" fmla="*/ 0 w 5031843"/>
                <a:gd name="connsiteY0" fmla="*/ 26427 h 1878302"/>
                <a:gd name="connsiteX1" fmla="*/ 306561 w 5031843"/>
                <a:gd name="connsiteY1" fmla="*/ 31711 h 1878302"/>
                <a:gd name="connsiteX2" fmla="*/ 1390099 w 5031843"/>
                <a:gd name="connsiteY2" fmla="*/ 1871084 h 1878302"/>
                <a:gd name="connsiteX3" fmla="*/ 2108935 w 5031843"/>
                <a:gd name="connsiteY3" fmla="*/ 644836 h 1878302"/>
                <a:gd name="connsiteX4" fmla="*/ 2663916 w 5031843"/>
                <a:gd name="connsiteY4" fmla="*/ 63426 h 1878302"/>
                <a:gd name="connsiteX5" fmla="*/ 5031843 w 5031843"/>
                <a:gd name="connsiteY5" fmla="*/ 0 h 1878302"/>
                <a:gd name="connsiteX0" fmla="*/ 0 w 5031843"/>
                <a:gd name="connsiteY0" fmla="*/ 26427 h 1878075"/>
                <a:gd name="connsiteX1" fmla="*/ 322418 w 5031843"/>
                <a:gd name="connsiteY1" fmla="*/ 42282 h 1878075"/>
                <a:gd name="connsiteX2" fmla="*/ 1390099 w 5031843"/>
                <a:gd name="connsiteY2" fmla="*/ 1871084 h 1878075"/>
                <a:gd name="connsiteX3" fmla="*/ 2108935 w 5031843"/>
                <a:gd name="connsiteY3" fmla="*/ 644836 h 1878075"/>
                <a:gd name="connsiteX4" fmla="*/ 2663916 w 5031843"/>
                <a:gd name="connsiteY4" fmla="*/ 63426 h 1878075"/>
                <a:gd name="connsiteX5" fmla="*/ 5031843 w 5031843"/>
                <a:gd name="connsiteY5" fmla="*/ 0 h 1878075"/>
                <a:gd name="connsiteX0" fmla="*/ 0 w 5031843"/>
                <a:gd name="connsiteY0" fmla="*/ 26427 h 1878417"/>
                <a:gd name="connsiteX1" fmla="*/ 306562 w 5031843"/>
                <a:gd name="connsiteY1" fmla="*/ 26426 h 1878417"/>
                <a:gd name="connsiteX2" fmla="*/ 1390099 w 5031843"/>
                <a:gd name="connsiteY2" fmla="*/ 1871084 h 1878417"/>
                <a:gd name="connsiteX3" fmla="*/ 2108935 w 5031843"/>
                <a:gd name="connsiteY3" fmla="*/ 644836 h 1878417"/>
                <a:gd name="connsiteX4" fmla="*/ 2663916 w 5031843"/>
                <a:gd name="connsiteY4" fmla="*/ 63426 h 1878417"/>
                <a:gd name="connsiteX5" fmla="*/ 5031843 w 5031843"/>
                <a:gd name="connsiteY5" fmla="*/ 0 h 1878417"/>
                <a:gd name="connsiteX0" fmla="*/ 0 w 5031843"/>
                <a:gd name="connsiteY0" fmla="*/ 26427 h 1871224"/>
                <a:gd name="connsiteX1" fmla="*/ 306562 w 5031843"/>
                <a:gd name="connsiteY1" fmla="*/ 26426 h 1871224"/>
                <a:gd name="connsiteX2" fmla="*/ 1390099 w 5031843"/>
                <a:gd name="connsiteY2" fmla="*/ 1871084 h 1871224"/>
                <a:gd name="connsiteX3" fmla="*/ 2108935 w 5031843"/>
                <a:gd name="connsiteY3" fmla="*/ 644836 h 1871224"/>
                <a:gd name="connsiteX4" fmla="*/ 2663916 w 5031843"/>
                <a:gd name="connsiteY4" fmla="*/ 63426 h 1871224"/>
                <a:gd name="connsiteX5" fmla="*/ 5031843 w 5031843"/>
                <a:gd name="connsiteY5" fmla="*/ 0 h 1871224"/>
                <a:gd name="connsiteX0" fmla="*/ 0 w 5031843"/>
                <a:gd name="connsiteY0" fmla="*/ 26427 h 1878130"/>
                <a:gd name="connsiteX1" fmla="*/ 317195 w 5031843"/>
                <a:gd name="connsiteY1" fmla="*/ 39717 h 1878130"/>
                <a:gd name="connsiteX2" fmla="*/ 1390099 w 5031843"/>
                <a:gd name="connsiteY2" fmla="*/ 1871084 h 1878130"/>
                <a:gd name="connsiteX3" fmla="*/ 2108935 w 5031843"/>
                <a:gd name="connsiteY3" fmla="*/ 644836 h 1878130"/>
                <a:gd name="connsiteX4" fmla="*/ 2663916 w 5031843"/>
                <a:gd name="connsiteY4" fmla="*/ 63426 h 1878130"/>
                <a:gd name="connsiteX5" fmla="*/ 5031843 w 5031843"/>
                <a:gd name="connsiteY5" fmla="*/ 0 h 1878130"/>
                <a:gd name="connsiteX0" fmla="*/ 0 w 5031843"/>
                <a:gd name="connsiteY0" fmla="*/ 26427 h 1878130"/>
                <a:gd name="connsiteX1" fmla="*/ 317195 w 5031843"/>
                <a:gd name="connsiteY1" fmla="*/ 39717 h 1878130"/>
                <a:gd name="connsiteX2" fmla="*/ 1390099 w 5031843"/>
                <a:gd name="connsiteY2" fmla="*/ 1871084 h 1878130"/>
                <a:gd name="connsiteX3" fmla="*/ 2108935 w 5031843"/>
                <a:gd name="connsiteY3" fmla="*/ 644836 h 1878130"/>
                <a:gd name="connsiteX4" fmla="*/ 2663916 w 5031843"/>
                <a:gd name="connsiteY4" fmla="*/ 63426 h 1878130"/>
                <a:gd name="connsiteX5" fmla="*/ 5031843 w 5031843"/>
                <a:gd name="connsiteY5" fmla="*/ 0 h 1878130"/>
                <a:gd name="connsiteX0" fmla="*/ 0 w 5031843"/>
                <a:gd name="connsiteY0" fmla="*/ 26427 h 1878130"/>
                <a:gd name="connsiteX1" fmla="*/ 317195 w 5031843"/>
                <a:gd name="connsiteY1" fmla="*/ 39717 h 1878130"/>
                <a:gd name="connsiteX2" fmla="*/ 1390099 w 5031843"/>
                <a:gd name="connsiteY2" fmla="*/ 1871084 h 1878130"/>
                <a:gd name="connsiteX3" fmla="*/ 2108935 w 5031843"/>
                <a:gd name="connsiteY3" fmla="*/ 644836 h 1878130"/>
                <a:gd name="connsiteX4" fmla="*/ 2663916 w 5031843"/>
                <a:gd name="connsiteY4" fmla="*/ 63426 h 1878130"/>
                <a:gd name="connsiteX5" fmla="*/ 5031843 w 5031843"/>
                <a:gd name="connsiteY5" fmla="*/ 0 h 1878130"/>
                <a:gd name="connsiteX0" fmla="*/ 79384 w 5111227"/>
                <a:gd name="connsiteY0" fmla="*/ 26427 h 1878359"/>
                <a:gd name="connsiteX1" fmla="*/ 234432 w 5111227"/>
                <a:gd name="connsiteY1" fmla="*/ 29084 h 1878359"/>
                <a:gd name="connsiteX2" fmla="*/ 1469483 w 5111227"/>
                <a:gd name="connsiteY2" fmla="*/ 1871084 h 1878359"/>
                <a:gd name="connsiteX3" fmla="*/ 2188319 w 5111227"/>
                <a:gd name="connsiteY3" fmla="*/ 644836 h 1878359"/>
                <a:gd name="connsiteX4" fmla="*/ 2743300 w 5111227"/>
                <a:gd name="connsiteY4" fmla="*/ 63426 h 1878359"/>
                <a:gd name="connsiteX5" fmla="*/ 5111227 w 5111227"/>
                <a:gd name="connsiteY5" fmla="*/ 0 h 1878359"/>
                <a:gd name="connsiteX0" fmla="*/ 0 w 5031843"/>
                <a:gd name="connsiteY0" fmla="*/ 26427 h 1878359"/>
                <a:gd name="connsiteX1" fmla="*/ 155048 w 5031843"/>
                <a:gd name="connsiteY1" fmla="*/ 29084 h 1878359"/>
                <a:gd name="connsiteX2" fmla="*/ 1390099 w 5031843"/>
                <a:gd name="connsiteY2" fmla="*/ 1871084 h 1878359"/>
                <a:gd name="connsiteX3" fmla="*/ 2108935 w 5031843"/>
                <a:gd name="connsiteY3" fmla="*/ 644836 h 1878359"/>
                <a:gd name="connsiteX4" fmla="*/ 2663916 w 5031843"/>
                <a:gd name="connsiteY4" fmla="*/ 63426 h 1878359"/>
                <a:gd name="connsiteX5" fmla="*/ 5031843 w 5031843"/>
                <a:gd name="connsiteY5" fmla="*/ 0 h 1878359"/>
                <a:gd name="connsiteX0" fmla="*/ 0 w 5031843"/>
                <a:gd name="connsiteY0" fmla="*/ 26427 h 1878244"/>
                <a:gd name="connsiteX1" fmla="*/ 295929 w 5031843"/>
                <a:gd name="connsiteY1" fmla="*/ 34401 h 1878244"/>
                <a:gd name="connsiteX2" fmla="*/ 1390099 w 5031843"/>
                <a:gd name="connsiteY2" fmla="*/ 1871084 h 1878244"/>
                <a:gd name="connsiteX3" fmla="*/ 2108935 w 5031843"/>
                <a:gd name="connsiteY3" fmla="*/ 644836 h 1878244"/>
                <a:gd name="connsiteX4" fmla="*/ 2663916 w 5031843"/>
                <a:gd name="connsiteY4" fmla="*/ 63426 h 1878244"/>
                <a:gd name="connsiteX5" fmla="*/ 5031843 w 5031843"/>
                <a:gd name="connsiteY5" fmla="*/ 0 h 187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31843" h="1878244">
                  <a:moveTo>
                    <a:pt x="0" y="26427"/>
                  </a:moveTo>
                  <a:cubicBezTo>
                    <a:pt x="196005" y="28628"/>
                    <a:pt x="159664" y="20353"/>
                    <a:pt x="295929" y="34401"/>
                  </a:cubicBezTo>
                  <a:cubicBezTo>
                    <a:pt x="432194" y="48449"/>
                    <a:pt x="1087931" y="1769345"/>
                    <a:pt x="1390099" y="1871084"/>
                  </a:cubicBezTo>
                  <a:cubicBezTo>
                    <a:pt x="1692267" y="1972823"/>
                    <a:pt x="1960058" y="961968"/>
                    <a:pt x="2108935" y="644836"/>
                  </a:cubicBezTo>
                  <a:cubicBezTo>
                    <a:pt x="2257812" y="327704"/>
                    <a:pt x="2314189" y="118043"/>
                    <a:pt x="2663916" y="63426"/>
                  </a:cubicBezTo>
                  <a:cubicBezTo>
                    <a:pt x="3013643" y="8809"/>
                    <a:pt x="4611642" y="21142"/>
                    <a:pt x="5031843" y="0"/>
                  </a:cubicBezTo>
                </a:path>
              </a:pathLst>
            </a:custGeom>
            <a:noFill/>
            <a:ln w="19050" cap="flat" cmpd="sng" algn="ctr">
              <a:solidFill>
                <a:schemeClr val="accent4">
                  <a:lumMod val="50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8A83E6D1-CF5F-438B-84AA-3C12CEB1506A}"/>
                </a:ext>
              </a:extLst>
            </p:cNvPr>
            <p:cNvGrpSpPr/>
            <p:nvPr/>
          </p:nvGrpSpPr>
          <p:grpSpPr>
            <a:xfrm>
              <a:off x="3416378" y="2261597"/>
              <a:ext cx="86592" cy="86592"/>
              <a:chOff x="3455398" y="3259149"/>
              <a:chExt cx="116670" cy="116670"/>
            </a:xfrm>
            <a:effectLst/>
          </p:grpSpPr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83B06407-E6E8-4808-A639-313C6CB88875}"/>
                  </a:ext>
                </a:extLst>
              </p:cNvPr>
              <p:cNvCxnSpPr/>
              <p:nvPr/>
            </p:nvCxnSpPr>
            <p:spPr>
              <a:xfrm rot="2700000">
                <a:off x="3513733" y="3259149"/>
                <a:ext cx="0" cy="1166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E35E1D0B-A88F-4308-8089-B3DC9DCF90A4}"/>
                  </a:ext>
                </a:extLst>
              </p:cNvPr>
              <p:cNvCxnSpPr/>
              <p:nvPr/>
            </p:nvCxnSpPr>
            <p:spPr>
              <a:xfrm rot="8100000">
                <a:off x="3513733" y="3259149"/>
                <a:ext cx="0" cy="1166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AD69FCAD-349A-49DA-BB30-5DB8BDE0C8CF}"/>
                </a:ext>
              </a:extLst>
            </p:cNvPr>
            <p:cNvGrpSpPr/>
            <p:nvPr/>
          </p:nvGrpSpPr>
          <p:grpSpPr>
            <a:xfrm>
              <a:off x="4000498" y="1589976"/>
              <a:ext cx="86592" cy="86592"/>
              <a:chOff x="3455398" y="3259149"/>
              <a:chExt cx="116670" cy="116670"/>
            </a:xfrm>
            <a:effectLst/>
          </p:grpSpPr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BB904A63-5DAE-465E-9441-91A7943E3B43}"/>
                  </a:ext>
                </a:extLst>
              </p:cNvPr>
              <p:cNvCxnSpPr/>
              <p:nvPr/>
            </p:nvCxnSpPr>
            <p:spPr>
              <a:xfrm rot="2700000">
                <a:off x="3513733" y="3259149"/>
                <a:ext cx="0" cy="1166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2"/>
                </a:solidFill>
                <a:prstDash val="solid"/>
              </a:ln>
              <a:effectLst/>
            </p:spPr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8C467FCD-5206-4913-9BB4-BDC3C0FD6D74}"/>
                  </a:ext>
                </a:extLst>
              </p:cNvPr>
              <p:cNvCxnSpPr/>
              <p:nvPr/>
            </p:nvCxnSpPr>
            <p:spPr>
              <a:xfrm rot="8100000">
                <a:off x="3513733" y="3259149"/>
                <a:ext cx="0" cy="1166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2"/>
                </a:solidFill>
                <a:prstDash val="solid"/>
              </a:ln>
              <a:effectLst/>
            </p:spPr>
          </p:cxn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1662B863-ABF0-45C6-BBB1-6AFBF24EED4E}"/>
                </a:ext>
              </a:extLst>
            </p:cNvPr>
            <p:cNvGrpSpPr/>
            <p:nvPr/>
          </p:nvGrpSpPr>
          <p:grpSpPr>
            <a:xfrm>
              <a:off x="4960340" y="1566303"/>
              <a:ext cx="86592" cy="86592"/>
              <a:chOff x="3455398" y="3259149"/>
              <a:chExt cx="116670" cy="116670"/>
            </a:xfrm>
            <a:effectLst/>
          </p:grpSpPr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B660D897-E5DE-4A87-922E-92DD94D761F7}"/>
                  </a:ext>
                </a:extLst>
              </p:cNvPr>
              <p:cNvCxnSpPr/>
              <p:nvPr/>
            </p:nvCxnSpPr>
            <p:spPr>
              <a:xfrm rot="2700000">
                <a:off x="3513733" y="3259149"/>
                <a:ext cx="0" cy="1166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</a:ln>
              <a:effectLst/>
            </p:spPr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D2F5C694-5430-471B-94D9-9FBF2CF144EC}"/>
                  </a:ext>
                </a:extLst>
              </p:cNvPr>
              <p:cNvCxnSpPr/>
              <p:nvPr/>
            </p:nvCxnSpPr>
            <p:spPr>
              <a:xfrm rot="8100000">
                <a:off x="3513733" y="3259149"/>
                <a:ext cx="0" cy="1166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</a:ln>
              <a:effectLst/>
            </p:spPr>
          </p:cxnSp>
        </p:grp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0929C21-9437-46CA-AABC-5B05275D9873}"/>
                </a:ext>
              </a:extLst>
            </p:cNvPr>
            <p:cNvSpPr/>
            <p:nvPr/>
          </p:nvSpPr>
          <p:spPr>
            <a:xfrm>
              <a:off x="3697587" y="1705486"/>
              <a:ext cx="80157" cy="80158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7ACF1A96-4176-49B6-9852-F5C2CD91FC5C}"/>
                </a:ext>
              </a:extLst>
            </p:cNvPr>
            <p:cNvSpPr/>
            <p:nvPr/>
          </p:nvSpPr>
          <p:spPr>
            <a:xfrm>
              <a:off x="4457642" y="1578984"/>
              <a:ext cx="80157" cy="80158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BD77F27C-9830-43DE-A8BC-54609DA6E255}"/>
                </a:ext>
              </a:extLst>
            </p:cNvPr>
            <p:cNvSpPr/>
            <p:nvPr/>
          </p:nvSpPr>
          <p:spPr>
            <a:xfrm>
              <a:off x="5419637" y="1564810"/>
              <a:ext cx="80157" cy="80158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14AE9F29-6502-4427-8642-8940DCC54DDA}"/>
                </a:ext>
              </a:extLst>
            </p:cNvPr>
            <p:cNvSpPr txBox="1"/>
            <p:nvPr/>
          </p:nvSpPr>
          <p:spPr>
            <a:xfrm>
              <a:off x="4074409" y="2445004"/>
              <a:ext cx="929226" cy="24622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378">
                <a:defRPr/>
              </a:pPr>
              <a:r>
                <a:rPr lang="en-GB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Relapse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E8B051FC-9383-4D0C-8485-84CAB42CDB9A}"/>
                </a:ext>
              </a:extLst>
            </p:cNvPr>
            <p:cNvSpPr txBox="1"/>
            <p:nvPr/>
          </p:nvSpPr>
          <p:spPr>
            <a:xfrm>
              <a:off x="5003637" y="2445004"/>
              <a:ext cx="1013198" cy="24622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378">
                <a:defRPr/>
              </a:pPr>
              <a:r>
                <a:rPr lang="en-GB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Recurrence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87E2616F-DC8D-46BE-8D08-FC306AA9266D}"/>
                </a:ext>
              </a:extLst>
            </p:cNvPr>
            <p:cNvSpPr txBox="1"/>
            <p:nvPr/>
          </p:nvSpPr>
          <p:spPr>
            <a:xfrm>
              <a:off x="3599236" y="998679"/>
              <a:ext cx="890642" cy="195551"/>
            </a:xfrm>
            <a:prstGeom prst="rect">
              <a:avLst/>
            </a:prstGeom>
            <a:solidFill>
              <a:schemeClr val="accent2"/>
            </a:solidFill>
            <a:ln>
              <a:solidFill>
                <a:sysClr val="window" lastClr="FFFFFF"/>
              </a:solidFill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algn="ctr" defTabSz="914378">
                <a:defRPr/>
              </a:pPr>
              <a:r>
                <a:rPr lang="en-GB" sz="1000" kern="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Remission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E5451E7A-DD4B-4750-82D4-43BEB24DD4A8}"/>
                </a:ext>
              </a:extLst>
            </p:cNvPr>
            <p:cNvSpPr txBox="1"/>
            <p:nvPr/>
          </p:nvSpPr>
          <p:spPr>
            <a:xfrm>
              <a:off x="4559648" y="998679"/>
              <a:ext cx="890642" cy="195551"/>
            </a:xfrm>
            <a:prstGeom prst="rect">
              <a:avLst/>
            </a:prstGeom>
            <a:solidFill>
              <a:schemeClr val="tx2"/>
            </a:solidFill>
            <a:ln>
              <a:solidFill>
                <a:sysClr val="window" lastClr="FFFFFF"/>
              </a:solidFill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algn="ctr" defTabSz="914378">
                <a:defRPr/>
              </a:pPr>
              <a:r>
                <a:rPr lang="en-GB" sz="1000" kern="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Recovery</a:t>
              </a:r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2BDC63B7-0C0B-4D2D-835A-E3BB5D9EFCFC}"/>
                </a:ext>
              </a:extLst>
            </p:cNvPr>
            <p:cNvCxnSpPr>
              <a:cxnSpLocks/>
              <a:stCxn id="129" idx="2"/>
            </p:cNvCxnSpPr>
            <p:nvPr/>
          </p:nvCxnSpPr>
          <p:spPr>
            <a:xfrm>
              <a:off x="4044558" y="1194230"/>
              <a:ext cx="1" cy="370046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tailEnd type="triangle"/>
            </a:ln>
            <a:effectLst/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AD31B6B6-481E-489A-832F-89F4CC3E4400}"/>
                </a:ext>
              </a:extLst>
            </p:cNvPr>
            <p:cNvCxnSpPr>
              <a:cxnSpLocks/>
              <a:stCxn id="130" idx="2"/>
            </p:cNvCxnSpPr>
            <p:nvPr/>
          </p:nvCxnSpPr>
          <p:spPr>
            <a:xfrm>
              <a:off x="5004969" y="1194230"/>
              <a:ext cx="0" cy="365333"/>
            </a:xfrm>
            <a:prstGeom prst="line">
              <a:avLst/>
            </a:prstGeom>
            <a:noFill/>
            <a:ln w="19050" cap="flat" cmpd="sng" algn="ctr">
              <a:solidFill>
                <a:schemeClr val="tx2"/>
              </a:solidFill>
              <a:prstDash val="solid"/>
              <a:tailEnd type="triangle"/>
            </a:ln>
            <a:effectLst/>
          </p:spPr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F0226FCE-22D9-484D-BF75-35626EFE5A3D}"/>
                </a:ext>
              </a:extLst>
            </p:cNvPr>
            <p:cNvCxnSpPr/>
            <p:nvPr/>
          </p:nvCxnSpPr>
          <p:spPr>
            <a:xfrm>
              <a:off x="3068094" y="1596293"/>
              <a:ext cx="320665" cy="638675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tailEnd type="triangle"/>
            </a:ln>
            <a:effectLst/>
          </p:spPr>
        </p:cxn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0508FF1-2AA7-42E9-B24D-80221AADF018}"/>
                </a:ext>
              </a:extLst>
            </p:cNvPr>
            <p:cNvSpPr txBox="1"/>
            <p:nvPr/>
          </p:nvSpPr>
          <p:spPr>
            <a:xfrm>
              <a:off x="2640541" y="1481208"/>
              <a:ext cx="890642" cy="195551"/>
            </a:xfrm>
            <a:prstGeom prst="rect">
              <a:avLst/>
            </a:prstGeom>
            <a:solidFill>
              <a:schemeClr val="accent1"/>
            </a:solidFill>
            <a:ln>
              <a:solidFill>
                <a:sysClr val="window" lastClr="FFFFFF"/>
              </a:solidFill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algn="ctr" defTabSz="914378">
                <a:defRPr/>
              </a:pPr>
              <a:r>
                <a:rPr lang="en-GB" sz="1000" kern="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Response</a:t>
              </a:r>
            </a:p>
          </p:txBody>
        </p:sp>
        <p:sp>
          <p:nvSpPr>
            <p:cNvPr id="135" name="Freeform 58">
              <a:extLst>
                <a:ext uri="{FF2B5EF4-FFF2-40B4-BE49-F238E27FC236}">
                  <a16:creationId xmlns:a16="http://schemas.microsoft.com/office/drawing/2014/main" id="{1CDD0FD7-CA81-40A0-AF97-077F4402ADBA}"/>
                </a:ext>
              </a:extLst>
            </p:cNvPr>
            <p:cNvSpPr/>
            <p:nvPr/>
          </p:nvSpPr>
          <p:spPr>
            <a:xfrm>
              <a:off x="3529006" y="2303061"/>
              <a:ext cx="724033" cy="135227"/>
            </a:xfrm>
            <a:custGeom>
              <a:avLst/>
              <a:gdLst>
                <a:gd name="connsiteX0" fmla="*/ 0 w 1139825"/>
                <a:gd name="connsiteY0" fmla="*/ 3651 h 238601"/>
                <a:gd name="connsiteX1" fmla="*/ 438150 w 1139825"/>
                <a:gd name="connsiteY1" fmla="*/ 32226 h 238601"/>
                <a:gd name="connsiteX2" fmla="*/ 1139825 w 1139825"/>
                <a:gd name="connsiteY2" fmla="*/ 238601 h 238601"/>
                <a:gd name="connsiteX0" fmla="*/ 0 w 1114425"/>
                <a:gd name="connsiteY0" fmla="*/ 5472 h 234072"/>
                <a:gd name="connsiteX1" fmla="*/ 412750 w 1114425"/>
                <a:gd name="connsiteY1" fmla="*/ 27697 h 234072"/>
                <a:gd name="connsiteX2" fmla="*/ 1114425 w 1114425"/>
                <a:gd name="connsiteY2" fmla="*/ 234072 h 234072"/>
                <a:gd name="connsiteX0" fmla="*/ 0 w 1114425"/>
                <a:gd name="connsiteY0" fmla="*/ 5472 h 234072"/>
                <a:gd name="connsiteX1" fmla="*/ 412750 w 1114425"/>
                <a:gd name="connsiteY1" fmla="*/ 27697 h 234072"/>
                <a:gd name="connsiteX2" fmla="*/ 1114425 w 1114425"/>
                <a:gd name="connsiteY2" fmla="*/ 234072 h 234072"/>
                <a:gd name="connsiteX0" fmla="*/ 0 w 1114425"/>
                <a:gd name="connsiteY0" fmla="*/ 1729 h 230329"/>
                <a:gd name="connsiteX1" fmla="*/ 568325 w 1114425"/>
                <a:gd name="connsiteY1" fmla="*/ 39829 h 230329"/>
                <a:gd name="connsiteX2" fmla="*/ 1114425 w 1114425"/>
                <a:gd name="connsiteY2" fmla="*/ 230329 h 230329"/>
                <a:gd name="connsiteX0" fmla="*/ 0 w 1114425"/>
                <a:gd name="connsiteY0" fmla="*/ 1729 h 230329"/>
                <a:gd name="connsiteX1" fmla="*/ 568325 w 1114425"/>
                <a:gd name="connsiteY1" fmla="*/ 39829 h 230329"/>
                <a:gd name="connsiteX2" fmla="*/ 1114425 w 1114425"/>
                <a:gd name="connsiteY2" fmla="*/ 230329 h 230329"/>
                <a:gd name="connsiteX0" fmla="*/ 0 w 1114425"/>
                <a:gd name="connsiteY0" fmla="*/ 1729 h 230329"/>
                <a:gd name="connsiteX1" fmla="*/ 568325 w 1114425"/>
                <a:gd name="connsiteY1" fmla="*/ 39829 h 230329"/>
                <a:gd name="connsiteX2" fmla="*/ 1114425 w 1114425"/>
                <a:gd name="connsiteY2" fmla="*/ 230329 h 230329"/>
                <a:gd name="connsiteX0" fmla="*/ 0 w 1076325"/>
                <a:gd name="connsiteY0" fmla="*/ 1447 h 210997"/>
                <a:gd name="connsiteX1" fmla="*/ 568325 w 1076325"/>
                <a:gd name="connsiteY1" fmla="*/ 39547 h 210997"/>
                <a:gd name="connsiteX2" fmla="*/ 1076325 w 1076325"/>
                <a:gd name="connsiteY2" fmla="*/ 210997 h 210997"/>
                <a:gd name="connsiteX0" fmla="*/ 0 w 975525"/>
                <a:gd name="connsiteY0" fmla="*/ 1447 h 182197"/>
                <a:gd name="connsiteX1" fmla="*/ 568325 w 975525"/>
                <a:gd name="connsiteY1" fmla="*/ 39547 h 182197"/>
                <a:gd name="connsiteX2" fmla="*/ 975525 w 975525"/>
                <a:gd name="connsiteY2" fmla="*/ 182197 h 182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5525" h="182197">
                  <a:moveTo>
                    <a:pt x="0" y="1447"/>
                  </a:moveTo>
                  <a:cubicBezTo>
                    <a:pt x="165364" y="-3845"/>
                    <a:pt x="388938" y="4622"/>
                    <a:pt x="568325" y="39547"/>
                  </a:cubicBezTo>
                  <a:cubicBezTo>
                    <a:pt x="747712" y="74472"/>
                    <a:pt x="856462" y="117639"/>
                    <a:pt x="975525" y="182197"/>
                  </a:cubicBezTo>
                </a:path>
              </a:pathLst>
            </a:custGeom>
            <a:noFill/>
            <a:ln w="19050" cap="flat" cmpd="sng" algn="ctr">
              <a:solidFill>
                <a:schemeClr val="accent4">
                  <a:lumMod val="50000"/>
                </a:schemeClr>
              </a:solidFill>
              <a:prstDash val="solid"/>
              <a:tailEnd type="triangle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36" name="Freeform 59">
              <a:extLst>
                <a:ext uri="{FF2B5EF4-FFF2-40B4-BE49-F238E27FC236}">
                  <a16:creationId xmlns:a16="http://schemas.microsoft.com/office/drawing/2014/main" id="{A624D030-0777-44FA-A8CF-F605319A8E3C}"/>
                </a:ext>
              </a:extLst>
            </p:cNvPr>
            <p:cNvSpPr/>
            <p:nvPr/>
          </p:nvSpPr>
          <p:spPr>
            <a:xfrm>
              <a:off x="3814141" y="1766856"/>
              <a:ext cx="688091" cy="657458"/>
            </a:xfrm>
            <a:custGeom>
              <a:avLst/>
              <a:gdLst>
                <a:gd name="connsiteX0" fmla="*/ 0 w 968375"/>
                <a:gd name="connsiteY0" fmla="*/ 0 h 876300"/>
                <a:gd name="connsiteX1" fmla="*/ 339725 w 968375"/>
                <a:gd name="connsiteY1" fmla="*/ 85725 h 876300"/>
                <a:gd name="connsiteX2" fmla="*/ 720725 w 968375"/>
                <a:gd name="connsiteY2" fmla="*/ 460375 h 876300"/>
                <a:gd name="connsiteX3" fmla="*/ 968375 w 968375"/>
                <a:gd name="connsiteY3" fmla="*/ 876300 h 876300"/>
                <a:gd name="connsiteX0" fmla="*/ 0 w 968375"/>
                <a:gd name="connsiteY0" fmla="*/ 0 h 876300"/>
                <a:gd name="connsiteX1" fmla="*/ 342900 w 968375"/>
                <a:gd name="connsiteY1" fmla="*/ 104775 h 876300"/>
                <a:gd name="connsiteX2" fmla="*/ 720725 w 968375"/>
                <a:gd name="connsiteY2" fmla="*/ 460375 h 876300"/>
                <a:gd name="connsiteX3" fmla="*/ 968375 w 968375"/>
                <a:gd name="connsiteY3" fmla="*/ 876300 h 876300"/>
                <a:gd name="connsiteX0" fmla="*/ 0 w 968375"/>
                <a:gd name="connsiteY0" fmla="*/ 0 h 876300"/>
                <a:gd name="connsiteX1" fmla="*/ 374650 w 968375"/>
                <a:gd name="connsiteY1" fmla="*/ 127000 h 876300"/>
                <a:gd name="connsiteX2" fmla="*/ 720725 w 968375"/>
                <a:gd name="connsiteY2" fmla="*/ 460375 h 876300"/>
                <a:gd name="connsiteX3" fmla="*/ 968375 w 968375"/>
                <a:gd name="connsiteY3" fmla="*/ 876300 h 876300"/>
                <a:gd name="connsiteX0" fmla="*/ 0 w 946150"/>
                <a:gd name="connsiteY0" fmla="*/ 0 h 879475"/>
                <a:gd name="connsiteX1" fmla="*/ 352425 w 946150"/>
                <a:gd name="connsiteY1" fmla="*/ 130175 h 879475"/>
                <a:gd name="connsiteX2" fmla="*/ 698500 w 946150"/>
                <a:gd name="connsiteY2" fmla="*/ 463550 h 879475"/>
                <a:gd name="connsiteX3" fmla="*/ 946150 w 946150"/>
                <a:gd name="connsiteY3" fmla="*/ 879475 h 879475"/>
                <a:gd name="connsiteX0" fmla="*/ 0 w 946150"/>
                <a:gd name="connsiteY0" fmla="*/ 0 h 879475"/>
                <a:gd name="connsiteX1" fmla="*/ 352425 w 946150"/>
                <a:gd name="connsiteY1" fmla="*/ 130175 h 879475"/>
                <a:gd name="connsiteX2" fmla="*/ 698500 w 946150"/>
                <a:gd name="connsiteY2" fmla="*/ 463550 h 879475"/>
                <a:gd name="connsiteX3" fmla="*/ 946150 w 946150"/>
                <a:gd name="connsiteY3" fmla="*/ 879475 h 879475"/>
                <a:gd name="connsiteX0" fmla="*/ 0 w 946150"/>
                <a:gd name="connsiteY0" fmla="*/ 0 h 879475"/>
                <a:gd name="connsiteX1" fmla="*/ 352425 w 946150"/>
                <a:gd name="connsiteY1" fmla="*/ 130175 h 879475"/>
                <a:gd name="connsiteX2" fmla="*/ 727075 w 946150"/>
                <a:gd name="connsiteY2" fmla="*/ 501650 h 879475"/>
                <a:gd name="connsiteX3" fmla="*/ 946150 w 946150"/>
                <a:gd name="connsiteY3" fmla="*/ 879475 h 879475"/>
                <a:gd name="connsiteX0" fmla="*/ 0 w 927100"/>
                <a:gd name="connsiteY0" fmla="*/ 0 h 885825"/>
                <a:gd name="connsiteX1" fmla="*/ 352425 w 927100"/>
                <a:gd name="connsiteY1" fmla="*/ 130175 h 885825"/>
                <a:gd name="connsiteX2" fmla="*/ 727075 w 927100"/>
                <a:gd name="connsiteY2" fmla="*/ 501650 h 885825"/>
                <a:gd name="connsiteX3" fmla="*/ 927100 w 927100"/>
                <a:gd name="connsiteY3" fmla="*/ 885825 h 885825"/>
                <a:gd name="connsiteX0" fmla="*/ 0 w 927100"/>
                <a:gd name="connsiteY0" fmla="*/ 0 h 885825"/>
                <a:gd name="connsiteX1" fmla="*/ 352425 w 927100"/>
                <a:gd name="connsiteY1" fmla="*/ 130175 h 885825"/>
                <a:gd name="connsiteX2" fmla="*/ 727075 w 927100"/>
                <a:gd name="connsiteY2" fmla="*/ 501650 h 885825"/>
                <a:gd name="connsiteX3" fmla="*/ 927100 w 927100"/>
                <a:gd name="connsiteY3" fmla="*/ 885825 h 885825"/>
                <a:gd name="connsiteX0" fmla="*/ 0 w 927100"/>
                <a:gd name="connsiteY0" fmla="*/ 0 h 885825"/>
                <a:gd name="connsiteX1" fmla="*/ 352425 w 927100"/>
                <a:gd name="connsiteY1" fmla="*/ 130175 h 885825"/>
                <a:gd name="connsiteX2" fmla="*/ 727075 w 927100"/>
                <a:gd name="connsiteY2" fmla="*/ 501650 h 885825"/>
                <a:gd name="connsiteX3" fmla="*/ 927100 w 927100"/>
                <a:gd name="connsiteY3" fmla="*/ 885825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7100" h="885825">
                  <a:moveTo>
                    <a:pt x="0" y="0"/>
                  </a:moveTo>
                  <a:cubicBezTo>
                    <a:pt x="119327" y="20373"/>
                    <a:pt x="231246" y="46567"/>
                    <a:pt x="352425" y="130175"/>
                  </a:cubicBezTo>
                  <a:cubicBezTo>
                    <a:pt x="473604" y="213783"/>
                    <a:pt x="631296" y="375708"/>
                    <a:pt x="727075" y="501650"/>
                  </a:cubicBezTo>
                  <a:cubicBezTo>
                    <a:pt x="822854" y="627592"/>
                    <a:pt x="887412" y="746918"/>
                    <a:pt x="927100" y="885825"/>
                  </a:cubicBezTo>
                </a:path>
              </a:pathLst>
            </a:custGeom>
            <a:noFill/>
            <a:ln w="19050" cap="flat" cmpd="sng" algn="ctr">
              <a:solidFill>
                <a:schemeClr val="accent4">
                  <a:lumMod val="50000"/>
                </a:schemeClr>
              </a:solidFill>
              <a:prstDash val="solid"/>
              <a:tailEnd type="triangle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37" name="Freeform 60">
              <a:extLst>
                <a:ext uri="{FF2B5EF4-FFF2-40B4-BE49-F238E27FC236}">
                  <a16:creationId xmlns:a16="http://schemas.microsoft.com/office/drawing/2014/main" id="{1BA92663-B24F-45A8-B5EB-F3E01B1611B1}"/>
                </a:ext>
              </a:extLst>
            </p:cNvPr>
            <p:cNvSpPr/>
            <p:nvPr/>
          </p:nvSpPr>
          <p:spPr>
            <a:xfrm>
              <a:off x="4537578" y="1696163"/>
              <a:ext cx="203779" cy="730508"/>
            </a:xfrm>
            <a:custGeom>
              <a:avLst/>
              <a:gdLst>
                <a:gd name="connsiteX0" fmla="*/ 0 w 285750"/>
                <a:gd name="connsiteY0" fmla="*/ 0 h 965200"/>
                <a:gd name="connsiteX1" fmla="*/ 234950 w 285750"/>
                <a:gd name="connsiteY1" fmla="*/ 555625 h 965200"/>
                <a:gd name="connsiteX2" fmla="*/ 285750 w 285750"/>
                <a:gd name="connsiteY2" fmla="*/ 965200 h 965200"/>
                <a:gd name="connsiteX0" fmla="*/ 0 w 285750"/>
                <a:gd name="connsiteY0" fmla="*/ 0 h 965200"/>
                <a:gd name="connsiteX1" fmla="*/ 234950 w 285750"/>
                <a:gd name="connsiteY1" fmla="*/ 555625 h 965200"/>
                <a:gd name="connsiteX2" fmla="*/ 285750 w 285750"/>
                <a:gd name="connsiteY2" fmla="*/ 965200 h 965200"/>
                <a:gd name="connsiteX0" fmla="*/ 0 w 287698"/>
                <a:gd name="connsiteY0" fmla="*/ 0 h 965200"/>
                <a:gd name="connsiteX1" fmla="*/ 234950 w 287698"/>
                <a:gd name="connsiteY1" fmla="*/ 555625 h 965200"/>
                <a:gd name="connsiteX2" fmla="*/ 285750 w 287698"/>
                <a:gd name="connsiteY2" fmla="*/ 965200 h 965200"/>
                <a:gd name="connsiteX0" fmla="*/ 0 w 286665"/>
                <a:gd name="connsiteY0" fmla="*/ 0 h 965200"/>
                <a:gd name="connsiteX1" fmla="*/ 139700 w 286665"/>
                <a:gd name="connsiteY1" fmla="*/ 225425 h 965200"/>
                <a:gd name="connsiteX2" fmla="*/ 234950 w 286665"/>
                <a:gd name="connsiteY2" fmla="*/ 555625 h 965200"/>
                <a:gd name="connsiteX3" fmla="*/ 285750 w 286665"/>
                <a:gd name="connsiteY3" fmla="*/ 965200 h 965200"/>
                <a:gd name="connsiteX0" fmla="*/ 0 w 267615"/>
                <a:gd name="connsiteY0" fmla="*/ 0 h 971550"/>
                <a:gd name="connsiteX1" fmla="*/ 120650 w 267615"/>
                <a:gd name="connsiteY1" fmla="*/ 231775 h 971550"/>
                <a:gd name="connsiteX2" fmla="*/ 215900 w 267615"/>
                <a:gd name="connsiteY2" fmla="*/ 561975 h 971550"/>
                <a:gd name="connsiteX3" fmla="*/ 266700 w 267615"/>
                <a:gd name="connsiteY3" fmla="*/ 971550 h 971550"/>
                <a:gd name="connsiteX0" fmla="*/ 0 w 268211"/>
                <a:gd name="connsiteY0" fmla="*/ 0 h 971550"/>
                <a:gd name="connsiteX1" fmla="*/ 120650 w 268211"/>
                <a:gd name="connsiteY1" fmla="*/ 231775 h 971550"/>
                <a:gd name="connsiteX2" fmla="*/ 231775 w 268211"/>
                <a:gd name="connsiteY2" fmla="*/ 561975 h 971550"/>
                <a:gd name="connsiteX3" fmla="*/ 266700 w 268211"/>
                <a:gd name="connsiteY3" fmla="*/ 971550 h 971550"/>
                <a:gd name="connsiteX0" fmla="*/ 0 w 274561"/>
                <a:gd name="connsiteY0" fmla="*/ 0 h 984250"/>
                <a:gd name="connsiteX1" fmla="*/ 127000 w 274561"/>
                <a:gd name="connsiteY1" fmla="*/ 244475 h 984250"/>
                <a:gd name="connsiteX2" fmla="*/ 238125 w 274561"/>
                <a:gd name="connsiteY2" fmla="*/ 574675 h 984250"/>
                <a:gd name="connsiteX3" fmla="*/ 273050 w 274561"/>
                <a:gd name="connsiteY3" fmla="*/ 984250 h 984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561" h="984250">
                  <a:moveTo>
                    <a:pt x="0" y="0"/>
                  </a:moveTo>
                  <a:cubicBezTo>
                    <a:pt x="19050" y="39158"/>
                    <a:pt x="87842" y="151871"/>
                    <a:pt x="127000" y="244475"/>
                  </a:cubicBezTo>
                  <a:cubicBezTo>
                    <a:pt x="166158" y="337079"/>
                    <a:pt x="213783" y="451379"/>
                    <a:pt x="238125" y="574675"/>
                  </a:cubicBezTo>
                  <a:cubicBezTo>
                    <a:pt x="262467" y="697971"/>
                    <a:pt x="279929" y="889000"/>
                    <a:pt x="273050" y="984250"/>
                  </a:cubicBezTo>
                </a:path>
              </a:pathLst>
            </a:custGeom>
            <a:noFill/>
            <a:ln w="19050" cap="flat" cmpd="sng" algn="ctr">
              <a:solidFill>
                <a:schemeClr val="accent4">
                  <a:lumMod val="50000"/>
                </a:schemeClr>
              </a:solidFill>
              <a:prstDash val="solid"/>
              <a:tailEnd type="triangle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38" name="Freeform 61">
              <a:extLst>
                <a:ext uri="{FF2B5EF4-FFF2-40B4-BE49-F238E27FC236}">
                  <a16:creationId xmlns:a16="http://schemas.microsoft.com/office/drawing/2014/main" id="{CA36B8DA-6084-442C-95CB-0327B29C73C8}"/>
                </a:ext>
              </a:extLst>
            </p:cNvPr>
            <p:cNvSpPr/>
            <p:nvPr/>
          </p:nvSpPr>
          <p:spPr>
            <a:xfrm>
              <a:off x="5501379" y="1677312"/>
              <a:ext cx="207370" cy="763499"/>
            </a:xfrm>
            <a:custGeom>
              <a:avLst/>
              <a:gdLst>
                <a:gd name="connsiteX0" fmla="*/ 0 w 307975"/>
                <a:gd name="connsiteY0" fmla="*/ 0 h 1044575"/>
                <a:gd name="connsiteX1" fmla="*/ 203200 w 307975"/>
                <a:gd name="connsiteY1" fmla="*/ 428625 h 1044575"/>
                <a:gd name="connsiteX2" fmla="*/ 307975 w 307975"/>
                <a:gd name="connsiteY2" fmla="*/ 1044575 h 1044575"/>
                <a:gd name="connsiteX0" fmla="*/ 0 w 307975"/>
                <a:gd name="connsiteY0" fmla="*/ 0 h 1044575"/>
                <a:gd name="connsiteX1" fmla="*/ 203200 w 307975"/>
                <a:gd name="connsiteY1" fmla="*/ 428625 h 1044575"/>
                <a:gd name="connsiteX2" fmla="*/ 307975 w 307975"/>
                <a:gd name="connsiteY2" fmla="*/ 1044575 h 1044575"/>
                <a:gd name="connsiteX0" fmla="*/ 0 w 279400"/>
                <a:gd name="connsiteY0" fmla="*/ 0 h 1028700"/>
                <a:gd name="connsiteX1" fmla="*/ 174625 w 279400"/>
                <a:gd name="connsiteY1" fmla="*/ 412750 h 1028700"/>
                <a:gd name="connsiteX2" fmla="*/ 279400 w 279400"/>
                <a:gd name="connsiteY2" fmla="*/ 1028700 h 1028700"/>
                <a:gd name="connsiteX0" fmla="*/ 0 w 279400"/>
                <a:gd name="connsiteY0" fmla="*/ 0 h 1028700"/>
                <a:gd name="connsiteX1" fmla="*/ 174625 w 279400"/>
                <a:gd name="connsiteY1" fmla="*/ 412750 h 1028700"/>
                <a:gd name="connsiteX2" fmla="*/ 279400 w 279400"/>
                <a:gd name="connsiteY2" fmla="*/ 1028700 h 1028700"/>
                <a:gd name="connsiteX0" fmla="*/ 0 w 279400"/>
                <a:gd name="connsiteY0" fmla="*/ 0 h 1028700"/>
                <a:gd name="connsiteX1" fmla="*/ 174625 w 279400"/>
                <a:gd name="connsiteY1" fmla="*/ 412750 h 1028700"/>
                <a:gd name="connsiteX2" fmla="*/ 279400 w 279400"/>
                <a:gd name="connsiteY2" fmla="*/ 1028700 h 102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9400" h="1028700">
                  <a:moveTo>
                    <a:pt x="0" y="0"/>
                  </a:moveTo>
                  <a:cubicBezTo>
                    <a:pt x="88635" y="133614"/>
                    <a:pt x="128058" y="241300"/>
                    <a:pt x="174625" y="412750"/>
                  </a:cubicBezTo>
                  <a:cubicBezTo>
                    <a:pt x="221192" y="584200"/>
                    <a:pt x="274902" y="814123"/>
                    <a:pt x="279400" y="1028700"/>
                  </a:cubicBezTo>
                </a:path>
              </a:pathLst>
            </a:custGeom>
            <a:noFill/>
            <a:ln w="19050" cap="flat" cmpd="sng" algn="ctr">
              <a:solidFill>
                <a:schemeClr val="accent4">
                  <a:lumMod val="50000"/>
                </a:schemeClr>
              </a:solidFill>
              <a:prstDash val="solid"/>
              <a:tailEnd type="triangle"/>
            </a:ln>
            <a:effectLst/>
          </p:spPr>
          <p:txBody>
            <a:bodyPr rtlCol="0" anchor="ctr"/>
            <a:lstStyle/>
            <a:p>
              <a:pPr algn="ctr" defTabSz="914378">
                <a:defRPr/>
              </a:pPr>
              <a:endParaRPr lang="en-GB" sz="1100" kern="0">
                <a:solidFill>
                  <a:prstClr val="white"/>
                </a:solidFill>
                <a:latin typeface="Arial"/>
              </a:endParaRPr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6EBDA2DA-B03C-4D2C-A490-B884DC992711}"/>
                </a:ext>
              </a:extLst>
            </p:cNvPr>
            <p:cNvCxnSpPr/>
            <p:nvPr/>
          </p:nvCxnSpPr>
          <p:spPr>
            <a:xfrm>
              <a:off x="1227453" y="2155543"/>
              <a:ext cx="1010923" cy="430"/>
            </a:xfrm>
            <a:prstGeom prst="line">
              <a:avLst/>
            </a:prstGeom>
            <a:noFill/>
            <a:ln w="19050" cap="flat" cmpd="sng" algn="ctr">
              <a:solidFill>
                <a:srgbClr val="294A64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9881B740-4253-4B01-9EA6-DEE8EDDA03AA}"/>
                </a:ext>
              </a:extLst>
            </p:cNvPr>
            <p:cNvCxnSpPr/>
            <p:nvPr/>
          </p:nvCxnSpPr>
          <p:spPr>
            <a:xfrm>
              <a:off x="904034" y="1609600"/>
              <a:ext cx="0" cy="1313621"/>
            </a:xfrm>
            <a:prstGeom prst="straightConnector1">
              <a:avLst/>
            </a:prstGeom>
            <a:noFill/>
            <a:ln w="19050" cap="flat" cmpd="sng" algn="ctr">
              <a:solidFill>
                <a:schemeClr val="bg2">
                  <a:lumMod val="90000"/>
                </a:schemeClr>
              </a:solidFill>
              <a:prstDash val="solid"/>
              <a:tailEnd type="triangle"/>
            </a:ln>
            <a:effectLst/>
          </p:spPr>
        </p:cxn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76B1EF42-DF5E-4447-8566-5FF0E4EBF706}"/>
                </a:ext>
              </a:extLst>
            </p:cNvPr>
            <p:cNvSpPr txBox="1"/>
            <p:nvPr/>
          </p:nvSpPr>
          <p:spPr>
            <a:xfrm>
              <a:off x="4044560" y="2976117"/>
              <a:ext cx="954247" cy="246221"/>
            </a:xfrm>
            <a:prstGeom prst="rect">
              <a:avLst/>
            </a:prstGeom>
            <a:noFill/>
            <a:effectLst/>
          </p:spPr>
          <p:txBody>
            <a:bodyPr wrap="square" lIns="72000" rIns="72000" rtlCol="0">
              <a:spAutoFit/>
            </a:bodyPr>
            <a:lstStyle/>
            <a:p>
              <a:pPr algn="ctr" defTabSz="914378">
                <a:defRPr/>
              </a:pPr>
              <a:r>
                <a:rPr lang="en-GB" sz="10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Continuation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A57DC4A4-1218-44F7-9E70-7CC72CA44EDF}"/>
                </a:ext>
              </a:extLst>
            </p:cNvPr>
            <p:cNvSpPr txBox="1"/>
            <p:nvPr/>
          </p:nvSpPr>
          <p:spPr>
            <a:xfrm>
              <a:off x="3010087" y="2976117"/>
              <a:ext cx="1034475" cy="24622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378">
                <a:defRPr/>
              </a:pPr>
              <a:r>
                <a:rPr lang="en-GB" sz="10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Acute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56DA9AA8-C31A-46F6-A589-24BF09957832}"/>
                </a:ext>
              </a:extLst>
            </p:cNvPr>
            <p:cNvSpPr txBox="1"/>
            <p:nvPr/>
          </p:nvSpPr>
          <p:spPr>
            <a:xfrm>
              <a:off x="5003637" y="2976117"/>
              <a:ext cx="1049425" cy="24622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378">
                <a:defRPr/>
              </a:pPr>
              <a:r>
                <a:rPr lang="en-GB" sz="10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Maintenance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C63CFA2E-A21E-41CC-B58B-AC427C471C9D}"/>
                </a:ext>
              </a:extLst>
            </p:cNvPr>
            <p:cNvSpPr txBox="1"/>
            <p:nvPr/>
          </p:nvSpPr>
          <p:spPr>
            <a:xfrm>
              <a:off x="1128381" y="2976112"/>
              <a:ext cx="1729342" cy="24622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 defTabSz="914378">
                <a:defRPr/>
              </a:pPr>
              <a:r>
                <a:rPr lang="en-GB" sz="10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Treatment phases: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93761E54-09D0-4703-B299-4F28B124C639}"/>
                </a:ext>
              </a:extLst>
            </p:cNvPr>
            <p:cNvSpPr/>
            <p:nvPr/>
          </p:nvSpPr>
          <p:spPr>
            <a:xfrm>
              <a:off x="1336201" y="957955"/>
              <a:ext cx="1645002" cy="276999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defTabSz="914378">
                <a:defRPr/>
              </a:pPr>
              <a:r>
                <a:rPr lang="en-GB" sz="1200" b="1" kern="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course of MDD</a:t>
              </a:r>
              <a:r>
                <a:rPr lang="en-GB" sz="1200" b="1" kern="0" baseline="300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GB" sz="1200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0" name="Text Placeholder 6">
            <a:extLst>
              <a:ext uri="{FF2B5EF4-FFF2-40B4-BE49-F238E27FC236}">
                <a16:creationId xmlns:a16="http://schemas.microsoft.com/office/drawing/2014/main" id="{DB377FB3-EFBE-4687-9269-04E2BDD13AC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</p:spPr>
        <p:txBody>
          <a:bodyPr/>
          <a:lstStyle/>
          <a:p>
            <a:r>
              <a:rPr lang="en-US" dirty="0"/>
              <a:t>Major Depressive Disorder (MDD)</a:t>
            </a:r>
          </a:p>
        </p:txBody>
      </p:sp>
    </p:spTree>
    <p:extLst>
      <p:ext uri="{BB962C8B-B14F-4D97-AF65-F5344CB8AC3E}">
        <p14:creationId xmlns:p14="http://schemas.microsoft.com/office/powerpoint/2010/main" val="2678820510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9158AE43CEC34CB210C9BD1685734B" ma:contentTypeVersion="1" ma:contentTypeDescription="Create a new document." ma:contentTypeScope="" ma:versionID="cfbfcc5ad25c3f92a09effcf8514f9d7">
  <xsd:schema xmlns:xsd="http://www.w3.org/2001/XMLSchema" xmlns:xs="http://www.w3.org/2001/XMLSchema" xmlns:p="http://schemas.microsoft.com/office/2006/metadata/properties" xmlns:ns1="http://schemas.microsoft.com/sharepoint/v3" xmlns:ns2="619f8f53-5f22-4306-80fc-4bbe4d0bea23" targetNamespace="http://schemas.microsoft.com/office/2006/metadata/properties" ma:root="true" ma:fieldsID="33b22be00555c4979284adbbb7613775" ns1:_="" ns2:_="">
    <xsd:import namespace="http://schemas.microsoft.com/sharepoint/v3"/>
    <xsd:import namespace="619f8f53-5f22-4306-80fc-4bbe4d0bea2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9f8f53-5f22-4306-80fc-4bbe4d0bea2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619f8f53-5f22-4306-80fc-4bbe4d0bea23">HSW56HK3J2MT-298-108</_dlc_DocId>
    <_dlc_DocIdUrl xmlns="619f8f53-5f22-4306-80fc-4bbe4d0bea23">
      <Url>http://brainweb/Portals/Tools/Global/Corporate-presentation-and-movies-/_layouts/15/DocIdRedir.aspx?ID=HSW56HK3J2MT-298-108</Url>
      <Description>HSW56HK3J2MT-298-108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DD6A5EA-7D93-4A2C-B440-FB2375207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19f8f53-5f22-4306-80fc-4bbe4d0bea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F2BF7A-4C8A-44B6-B7F9-78274F378166}">
  <ds:schemaRefs>
    <ds:schemaRef ds:uri="http://purl.org/dc/terms/"/>
    <ds:schemaRef ds:uri="http://schemas.microsoft.com/office/2006/metadata/properties"/>
    <ds:schemaRef ds:uri="http://schemas.microsoft.com/sharepoint/v3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619f8f53-5f22-4306-80fc-4bbe4d0bea23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F2A3832-272C-4766-B510-459BBEB3A75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E259F40-FE34-491F-91CF-1D746466A36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222</TotalTime>
  <Words>920</Words>
  <Application>Microsoft Office PowerPoint</Application>
  <PresentationFormat>On-screen Show (16:9)</PresentationFormat>
  <Paragraphs>55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The course of MDD1</vt:lpstr>
    </vt:vector>
  </TitlesOfParts>
  <Company>H. Lundbeck A/S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Lundbeck</dc:title>
  <dc:creator>Jakob Heldager Pedersen</dc:creator>
  <cp:lastModifiedBy>Henrik Haase</cp:lastModifiedBy>
  <cp:revision>82</cp:revision>
  <cp:lastPrinted>2014-01-28T12:18:38Z</cp:lastPrinted>
  <dcterms:created xsi:type="dcterms:W3CDTF">2017-02-09T13:53:53Z</dcterms:created>
  <dcterms:modified xsi:type="dcterms:W3CDTF">2022-02-23T08:57:35Z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0x0101004F9158AE43CEC34CB210C9BD1685734B</vt:lpwstr>
  </property>
  <property fmtid="{D5CDD505-2E9C-101B-9397-08002B2CF9AE}" pid="3" name="_dlc_DocIdItemGuid">
    <vt:lpwstr>334bca4c-a0c1-4766-9238-ea663be56655</vt:lpwstr>
  </property>
</Properties>
</file>